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3" r:id="rId2"/>
    <p:sldId id="356" r:id="rId3"/>
    <p:sldId id="359" r:id="rId4"/>
    <p:sldId id="352" r:id="rId5"/>
    <p:sldId id="322" r:id="rId6"/>
    <p:sldId id="342" r:id="rId7"/>
    <p:sldId id="364" r:id="rId8"/>
    <p:sldId id="305" r:id="rId9"/>
    <p:sldId id="361" r:id="rId10"/>
    <p:sldId id="372" r:id="rId11"/>
    <p:sldId id="360" r:id="rId12"/>
    <p:sldId id="35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1" autoAdjust="0"/>
  </p:normalViewPr>
  <p:slideViewPr>
    <p:cSldViewPr>
      <p:cViewPr>
        <p:scale>
          <a:sx n="60" d="100"/>
          <a:sy n="60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586DB-D6C8-4286-B9E8-61C6C700E44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7FB13D6-00C3-44B4-BEA2-1230219BF8D8}">
      <dgm:prSet phldrT="[Text]" custT="1"/>
      <dgm:spPr/>
      <dgm:t>
        <a:bodyPr/>
        <a:lstStyle/>
        <a:p>
          <a:r>
            <a:rPr lang="en-US" sz="1600" b="0" dirty="0" smtClean="0">
              <a:latin typeface="+mj-lt"/>
            </a:rPr>
            <a:t>SIS –REDD+ Concept Development</a:t>
          </a:r>
        </a:p>
      </dgm:t>
    </dgm:pt>
    <dgm:pt modelId="{779C80A3-E06E-490E-93E1-6903F3327581}" type="parTrans" cxnId="{352781F4-9FDF-47C1-8397-0FE0C424AE36}">
      <dgm:prSet/>
      <dgm:spPr/>
      <dgm:t>
        <a:bodyPr/>
        <a:lstStyle/>
        <a:p>
          <a:endParaRPr lang="id-ID"/>
        </a:p>
      </dgm:t>
    </dgm:pt>
    <dgm:pt modelId="{561264B3-D8DA-46D9-9FF1-B31EA66C6382}" type="sibTrans" cxnId="{352781F4-9FDF-47C1-8397-0FE0C424AE36}">
      <dgm:prSet/>
      <dgm:spPr/>
      <dgm:t>
        <a:bodyPr/>
        <a:lstStyle/>
        <a:p>
          <a:endParaRPr lang="id-ID"/>
        </a:p>
      </dgm:t>
    </dgm:pt>
    <dgm:pt modelId="{E46B88B0-C49F-4E91-817C-10918EF8473F}">
      <dgm:prSet phldrT="[Text]" custT="1"/>
      <dgm:spPr/>
      <dgm:t>
        <a:bodyPr/>
        <a:lstStyle/>
        <a:p>
          <a:endParaRPr lang="id-ID" sz="1400" dirty="0" smtClean="0">
            <a:solidFill>
              <a:srgbClr val="FF0000"/>
            </a:solidFill>
            <a:latin typeface="+mj-lt"/>
          </a:endParaRPr>
        </a:p>
        <a:p>
          <a:r>
            <a:rPr lang="en-US" sz="1400" dirty="0" smtClean="0">
              <a:latin typeface="+mj-lt"/>
            </a:rPr>
            <a:t> </a:t>
          </a:r>
          <a:endParaRPr lang="id-ID" sz="1400" dirty="0">
            <a:latin typeface="+mj-lt"/>
          </a:endParaRPr>
        </a:p>
      </dgm:t>
    </dgm:pt>
    <dgm:pt modelId="{70E15BCF-F93B-4884-8138-37C8818F6C15}" type="parTrans" cxnId="{69A9A341-B22E-4CC0-BBA5-B7DE919DFD51}">
      <dgm:prSet/>
      <dgm:spPr/>
      <dgm:t>
        <a:bodyPr/>
        <a:lstStyle/>
        <a:p>
          <a:endParaRPr lang="id-ID"/>
        </a:p>
      </dgm:t>
    </dgm:pt>
    <dgm:pt modelId="{3045738E-7B9E-4F3A-8AB7-06044F4ACD90}" type="sibTrans" cxnId="{69A9A341-B22E-4CC0-BBA5-B7DE919DFD51}">
      <dgm:prSet/>
      <dgm:spPr/>
      <dgm:t>
        <a:bodyPr/>
        <a:lstStyle/>
        <a:p>
          <a:endParaRPr lang="id-ID"/>
        </a:p>
      </dgm:t>
    </dgm:pt>
    <dgm:pt modelId="{7532989B-61E4-497C-96CF-8054DFB333EF}">
      <dgm:prSet phldrT="[Text]" phldr="1"/>
      <dgm:spPr/>
      <dgm:t>
        <a:bodyPr/>
        <a:lstStyle/>
        <a:p>
          <a:endParaRPr lang="id-ID" dirty="0"/>
        </a:p>
      </dgm:t>
    </dgm:pt>
    <dgm:pt modelId="{EB5E29CA-2363-4018-B6C7-10DB098442B2}" type="parTrans" cxnId="{213F129D-F65F-4CE0-8336-E7974EE31074}">
      <dgm:prSet/>
      <dgm:spPr/>
      <dgm:t>
        <a:bodyPr/>
        <a:lstStyle/>
        <a:p>
          <a:endParaRPr lang="id-ID"/>
        </a:p>
      </dgm:t>
    </dgm:pt>
    <dgm:pt modelId="{02EAA0E3-647A-4AB6-872D-87C48F6257D8}" type="sibTrans" cxnId="{213F129D-F65F-4CE0-8336-E7974EE31074}">
      <dgm:prSet/>
      <dgm:spPr/>
      <dgm:t>
        <a:bodyPr/>
        <a:lstStyle/>
        <a:p>
          <a:endParaRPr lang="id-ID"/>
        </a:p>
      </dgm:t>
    </dgm:pt>
    <dgm:pt modelId="{136439D1-58B9-47EF-B876-8CE1FC8F43B3}">
      <dgm:prSet phldrT="[Text]" custT="1"/>
      <dgm:spPr/>
      <dgm:t>
        <a:bodyPr/>
        <a:lstStyle/>
        <a:p>
          <a:r>
            <a:rPr lang="en-US" sz="1500" b="0" i="1" dirty="0" smtClean="0">
              <a:solidFill>
                <a:schemeClr val="tx1"/>
              </a:solidFill>
              <a:latin typeface="+mj-lt"/>
              <a:sym typeface="Wingdings" pitchFamily="2" charset="2"/>
            </a:rPr>
            <a:t>Database</a:t>
          </a:r>
          <a:r>
            <a:rPr lang="en-US" sz="1500" b="0" dirty="0" smtClean="0">
              <a:solidFill>
                <a:schemeClr val="tx1"/>
              </a:solidFill>
              <a:latin typeface="+mj-lt"/>
              <a:sym typeface="Wingdings" pitchFamily="2" charset="2"/>
            </a:rPr>
            <a:t> System </a:t>
          </a:r>
          <a:r>
            <a:rPr lang="en-US" sz="1500" b="0" dirty="0" err="1" smtClean="0">
              <a:solidFill>
                <a:schemeClr val="tx1"/>
              </a:solidFill>
              <a:latin typeface="+mj-lt"/>
              <a:sym typeface="Wingdings" pitchFamily="2" charset="2"/>
            </a:rPr>
            <a:t>dan</a:t>
          </a:r>
          <a:r>
            <a:rPr lang="en-US" sz="1500" b="0" dirty="0" smtClean="0">
              <a:solidFill>
                <a:schemeClr val="tx1"/>
              </a:solidFill>
              <a:latin typeface="+mj-lt"/>
              <a:sym typeface="Wingdings" pitchFamily="2" charset="2"/>
            </a:rPr>
            <a:t> </a:t>
          </a:r>
          <a:r>
            <a:rPr lang="en-US" sz="1500" b="0" i="1" dirty="0" smtClean="0">
              <a:solidFill>
                <a:schemeClr val="tx1"/>
              </a:solidFill>
              <a:latin typeface="+mj-lt"/>
              <a:sym typeface="Wingdings" pitchFamily="2" charset="2"/>
            </a:rPr>
            <a:t>Web Platform </a:t>
          </a:r>
          <a:r>
            <a:rPr lang="en-US" sz="1500" b="0" dirty="0" smtClean="0">
              <a:solidFill>
                <a:schemeClr val="tx1"/>
              </a:solidFill>
              <a:latin typeface="+mj-lt"/>
              <a:sym typeface="Wingdings" pitchFamily="2" charset="2"/>
            </a:rPr>
            <a:t>start</a:t>
          </a:r>
          <a:endParaRPr lang="id-ID" sz="1500" b="0" dirty="0">
            <a:solidFill>
              <a:schemeClr val="tx1"/>
            </a:solidFill>
            <a:latin typeface="+mj-lt"/>
          </a:endParaRPr>
        </a:p>
      </dgm:t>
    </dgm:pt>
    <dgm:pt modelId="{E8148BA5-FEB8-4201-9F9B-96AF797A5C2C}" type="parTrans" cxnId="{618CF7C0-CEF9-4FD1-89C0-9026F06D354E}">
      <dgm:prSet/>
      <dgm:spPr/>
      <dgm:t>
        <a:bodyPr/>
        <a:lstStyle/>
        <a:p>
          <a:endParaRPr lang="id-ID"/>
        </a:p>
      </dgm:t>
    </dgm:pt>
    <dgm:pt modelId="{564469FC-E74D-4496-83F1-4D68AB7B9434}" type="sibTrans" cxnId="{618CF7C0-CEF9-4FD1-89C0-9026F06D354E}">
      <dgm:prSet/>
      <dgm:spPr/>
      <dgm:t>
        <a:bodyPr/>
        <a:lstStyle/>
        <a:p>
          <a:endParaRPr lang="id-ID"/>
        </a:p>
      </dgm:t>
    </dgm:pt>
    <dgm:pt modelId="{4E63937B-4738-4E6E-BCEA-1B7EC2409695}">
      <dgm:prSet phldrT="[Text]" phldr="1"/>
      <dgm:spPr/>
      <dgm:t>
        <a:bodyPr/>
        <a:lstStyle/>
        <a:p>
          <a:endParaRPr lang="id-ID" dirty="0"/>
        </a:p>
      </dgm:t>
    </dgm:pt>
    <dgm:pt modelId="{62BDD6AB-4F22-4C99-AD52-D1E2327510AF}" type="parTrans" cxnId="{5BDF7041-E2A5-4EA5-9867-C008AB8A4743}">
      <dgm:prSet/>
      <dgm:spPr/>
      <dgm:t>
        <a:bodyPr/>
        <a:lstStyle/>
        <a:p>
          <a:endParaRPr lang="id-ID"/>
        </a:p>
      </dgm:t>
    </dgm:pt>
    <dgm:pt modelId="{9841EA5D-041B-4110-A495-AF9FC6438797}" type="sibTrans" cxnId="{5BDF7041-E2A5-4EA5-9867-C008AB8A4743}">
      <dgm:prSet/>
      <dgm:spPr/>
      <dgm:t>
        <a:bodyPr/>
        <a:lstStyle/>
        <a:p>
          <a:endParaRPr lang="id-ID"/>
        </a:p>
      </dgm:t>
    </dgm:pt>
    <dgm:pt modelId="{7BA23E1C-D32D-4065-843B-7EEA2669CDD8}">
      <dgm:prSet phldrT="[Text]" phldr="1"/>
      <dgm:spPr/>
      <dgm:t>
        <a:bodyPr/>
        <a:lstStyle/>
        <a:p>
          <a:endParaRPr lang="id-ID" dirty="0"/>
        </a:p>
      </dgm:t>
    </dgm:pt>
    <dgm:pt modelId="{651E7033-62F6-4E80-A9E3-903E6404C954}" type="parTrans" cxnId="{C024CF2B-04C9-4F18-A008-D732FA88BC9E}">
      <dgm:prSet/>
      <dgm:spPr/>
      <dgm:t>
        <a:bodyPr/>
        <a:lstStyle/>
        <a:p>
          <a:endParaRPr lang="id-ID"/>
        </a:p>
      </dgm:t>
    </dgm:pt>
    <dgm:pt modelId="{071086FE-10BD-4D16-8A82-170DD230FDF3}" type="sibTrans" cxnId="{C024CF2B-04C9-4F18-A008-D732FA88BC9E}">
      <dgm:prSet/>
      <dgm:spPr/>
      <dgm:t>
        <a:bodyPr/>
        <a:lstStyle/>
        <a:p>
          <a:endParaRPr lang="id-ID"/>
        </a:p>
      </dgm:t>
    </dgm:pt>
    <dgm:pt modelId="{5DAC3837-998F-4F23-9BB9-AA1EE7354B41}">
      <dgm:prSet phldrT="[Text]"/>
      <dgm:spPr/>
      <dgm:t>
        <a:bodyPr/>
        <a:lstStyle/>
        <a:p>
          <a:endParaRPr lang="id-ID" dirty="0"/>
        </a:p>
      </dgm:t>
    </dgm:pt>
    <dgm:pt modelId="{BE8735FA-7096-47E3-AEF6-08771D925700}" type="parTrans" cxnId="{E93F76D3-2E7A-4101-B6A1-BFECF4E3A432}">
      <dgm:prSet/>
      <dgm:spPr/>
      <dgm:t>
        <a:bodyPr/>
        <a:lstStyle/>
        <a:p>
          <a:endParaRPr lang="id-ID"/>
        </a:p>
      </dgm:t>
    </dgm:pt>
    <dgm:pt modelId="{76D1D15C-0B8D-431D-B491-B19BE6157F82}" type="sibTrans" cxnId="{E93F76D3-2E7A-4101-B6A1-BFECF4E3A432}">
      <dgm:prSet/>
      <dgm:spPr/>
      <dgm:t>
        <a:bodyPr/>
        <a:lstStyle/>
        <a:p>
          <a:endParaRPr lang="id-ID"/>
        </a:p>
      </dgm:t>
    </dgm:pt>
    <dgm:pt modelId="{74330B21-7302-40E1-BB04-DE6FF233BB25}">
      <dgm:prSet phldrT="[Text]" phldr="1"/>
      <dgm:spPr/>
      <dgm:t>
        <a:bodyPr/>
        <a:lstStyle/>
        <a:p>
          <a:endParaRPr lang="id-ID" dirty="0"/>
        </a:p>
      </dgm:t>
    </dgm:pt>
    <dgm:pt modelId="{EBE27B42-E8E5-4E47-BF73-212B58DC9A60}" type="parTrans" cxnId="{B5434234-FD0F-432D-9818-C43255EEC34A}">
      <dgm:prSet/>
      <dgm:spPr/>
      <dgm:t>
        <a:bodyPr/>
        <a:lstStyle/>
        <a:p>
          <a:endParaRPr lang="id-ID"/>
        </a:p>
      </dgm:t>
    </dgm:pt>
    <dgm:pt modelId="{4589B35D-EE6D-4261-9852-389FFA62EA2F}" type="sibTrans" cxnId="{B5434234-FD0F-432D-9818-C43255EEC34A}">
      <dgm:prSet/>
      <dgm:spPr/>
      <dgm:t>
        <a:bodyPr/>
        <a:lstStyle/>
        <a:p>
          <a:endParaRPr lang="id-ID"/>
        </a:p>
      </dgm:t>
    </dgm:pt>
    <dgm:pt modelId="{CA49C18D-F07F-4C28-99D2-D7EE346CBF9B}">
      <dgm:prSet/>
      <dgm:spPr/>
      <dgm:t>
        <a:bodyPr/>
        <a:lstStyle/>
        <a:p>
          <a:endParaRPr lang="id-ID" dirty="0"/>
        </a:p>
      </dgm:t>
    </dgm:pt>
    <dgm:pt modelId="{4BE44432-ED9E-45C7-8AC2-4A3DD41B9E72}" type="parTrans" cxnId="{E89B5F11-5336-4819-90E7-5AC6C8053FAA}">
      <dgm:prSet/>
      <dgm:spPr/>
      <dgm:t>
        <a:bodyPr/>
        <a:lstStyle/>
        <a:p>
          <a:endParaRPr lang="id-ID"/>
        </a:p>
      </dgm:t>
    </dgm:pt>
    <dgm:pt modelId="{44DCA66C-B971-40FA-89E4-ECBA915ECD32}" type="sibTrans" cxnId="{E89B5F11-5336-4819-90E7-5AC6C8053FAA}">
      <dgm:prSet/>
      <dgm:spPr/>
      <dgm:t>
        <a:bodyPr/>
        <a:lstStyle/>
        <a:p>
          <a:endParaRPr lang="id-ID"/>
        </a:p>
      </dgm:t>
    </dgm:pt>
    <dgm:pt modelId="{3077B046-EFE2-4C16-A366-8910B353D901}">
      <dgm:prSet/>
      <dgm:spPr/>
      <dgm:t>
        <a:bodyPr/>
        <a:lstStyle/>
        <a:p>
          <a:endParaRPr lang="id-ID" dirty="0"/>
        </a:p>
      </dgm:t>
    </dgm:pt>
    <dgm:pt modelId="{0EE91259-DBEC-46DD-B527-BBCDF42718A8}" type="parTrans" cxnId="{17F3DFEB-4703-4999-A3B4-70495B4474F4}">
      <dgm:prSet/>
      <dgm:spPr/>
      <dgm:t>
        <a:bodyPr/>
        <a:lstStyle/>
        <a:p>
          <a:endParaRPr lang="id-ID"/>
        </a:p>
      </dgm:t>
    </dgm:pt>
    <dgm:pt modelId="{AF10A9EC-3266-44F7-8634-E8F0D8AB3874}" type="sibTrans" cxnId="{17F3DFEB-4703-4999-A3B4-70495B4474F4}">
      <dgm:prSet/>
      <dgm:spPr/>
      <dgm:t>
        <a:bodyPr/>
        <a:lstStyle/>
        <a:p>
          <a:endParaRPr lang="id-ID"/>
        </a:p>
      </dgm:t>
    </dgm:pt>
    <dgm:pt modelId="{CD9BE790-B5C5-456B-9C4A-E2A29826CC2D}">
      <dgm:prSet/>
      <dgm:spPr/>
      <dgm:t>
        <a:bodyPr/>
        <a:lstStyle/>
        <a:p>
          <a:endParaRPr lang="id-ID" dirty="0"/>
        </a:p>
      </dgm:t>
    </dgm:pt>
    <dgm:pt modelId="{D81DF5CC-4D19-48E8-899C-5ED3949FF549}" type="parTrans" cxnId="{75E959F7-1A6E-479A-9D66-FC9ECA3817BA}">
      <dgm:prSet/>
      <dgm:spPr/>
      <dgm:t>
        <a:bodyPr/>
        <a:lstStyle/>
        <a:p>
          <a:endParaRPr lang="id-ID"/>
        </a:p>
      </dgm:t>
    </dgm:pt>
    <dgm:pt modelId="{2E1023DB-A894-44DE-BF0C-BE642C4399C0}" type="sibTrans" cxnId="{75E959F7-1A6E-479A-9D66-FC9ECA3817BA}">
      <dgm:prSet/>
      <dgm:spPr/>
      <dgm:t>
        <a:bodyPr/>
        <a:lstStyle/>
        <a:p>
          <a:endParaRPr lang="id-ID"/>
        </a:p>
      </dgm:t>
    </dgm:pt>
    <dgm:pt modelId="{AC4FB993-2EC4-43F7-AFCE-801D9C9F4ABA}">
      <dgm:prSet/>
      <dgm:spPr/>
      <dgm:t>
        <a:bodyPr/>
        <a:lstStyle/>
        <a:p>
          <a:endParaRPr lang="en-GB"/>
        </a:p>
      </dgm:t>
    </dgm:pt>
    <dgm:pt modelId="{35416FF8-47E3-493B-9DAF-160E2826E288}" type="parTrans" cxnId="{D9A28B1E-B69D-4F2B-94C6-2406DD29F23F}">
      <dgm:prSet/>
      <dgm:spPr/>
      <dgm:t>
        <a:bodyPr/>
        <a:lstStyle/>
        <a:p>
          <a:endParaRPr lang="en-GB"/>
        </a:p>
      </dgm:t>
    </dgm:pt>
    <dgm:pt modelId="{8630C5D0-29B0-429E-9D13-5C8A540388FC}" type="sibTrans" cxnId="{D9A28B1E-B69D-4F2B-94C6-2406DD29F23F}">
      <dgm:prSet/>
      <dgm:spPr/>
      <dgm:t>
        <a:bodyPr/>
        <a:lstStyle/>
        <a:p>
          <a:endParaRPr lang="en-GB"/>
        </a:p>
      </dgm:t>
    </dgm:pt>
    <dgm:pt modelId="{8FA85F99-77FF-427F-9552-5676BB7CF197}">
      <dgm:prSet phldrT="[Text]" custT="1"/>
      <dgm:spPr/>
      <dgm:t>
        <a:bodyPr anchor="t"/>
        <a:lstStyle/>
        <a:p>
          <a:pPr algn="l">
            <a:lnSpc>
              <a:spcPct val="90000"/>
            </a:lnSpc>
          </a:pPr>
          <a:r>
            <a:rPr lang="en-US" sz="1600" b="0" dirty="0" smtClean="0">
              <a:solidFill>
                <a:schemeClr val="tx1"/>
              </a:solidFill>
              <a:latin typeface="+mj-lt"/>
              <a:sym typeface="Wingdings" pitchFamily="2" charset="2"/>
            </a:rPr>
            <a:t>PCI SIS REDD+ published</a:t>
          </a:r>
          <a:endParaRPr lang="id-ID" sz="1600" b="0" dirty="0">
            <a:solidFill>
              <a:schemeClr val="tx1"/>
            </a:solidFill>
            <a:latin typeface="+mj-lt"/>
          </a:endParaRPr>
        </a:p>
      </dgm:t>
    </dgm:pt>
    <dgm:pt modelId="{45D512D2-54E2-4CC5-8B65-5E15CB4285B9}" type="sibTrans" cxnId="{BAA49D68-9575-4B8D-A16D-4F3D9109579F}">
      <dgm:prSet/>
      <dgm:spPr/>
      <dgm:t>
        <a:bodyPr/>
        <a:lstStyle/>
        <a:p>
          <a:endParaRPr lang="id-ID"/>
        </a:p>
      </dgm:t>
    </dgm:pt>
    <dgm:pt modelId="{FCD24C62-0FBD-42E0-A688-BBFFB3E553C9}" type="parTrans" cxnId="{BAA49D68-9575-4B8D-A16D-4F3D9109579F}">
      <dgm:prSet/>
      <dgm:spPr/>
      <dgm:t>
        <a:bodyPr/>
        <a:lstStyle/>
        <a:p>
          <a:endParaRPr lang="id-ID"/>
        </a:p>
      </dgm:t>
    </dgm:pt>
    <dgm:pt modelId="{7F389F94-A9CD-4B6E-8D95-15BF5D3D6324}" type="pres">
      <dgm:prSet presAssocID="{D1D586DB-D6C8-4286-B9E8-61C6C700E44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5995805-1FAF-4DCB-91CE-D3422947088E}" type="pres">
      <dgm:prSet presAssocID="{D1D586DB-D6C8-4286-B9E8-61C6C700E446}" presName="arrow" presStyleLbl="bgShp" presStyleIdx="0" presStyleCnt="1" custLinFactNeighborX="2011" custLinFactNeighborY="13"/>
      <dgm:spPr/>
      <dgm:t>
        <a:bodyPr/>
        <a:lstStyle/>
        <a:p>
          <a:endParaRPr lang="id-ID"/>
        </a:p>
      </dgm:t>
    </dgm:pt>
    <dgm:pt modelId="{43CFBDE8-1937-42BF-991F-CFB2D25021D2}" type="pres">
      <dgm:prSet presAssocID="{D1D586DB-D6C8-4286-B9E8-61C6C700E446}" presName="arrowDiagram5" presStyleCnt="0"/>
      <dgm:spPr/>
    </dgm:pt>
    <dgm:pt modelId="{BAE15DA2-B11E-422C-9F29-F00EC0780149}" type="pres">
      <dgm:prSet presAssocID="{C7FB13D6-00C3-44B4-BEA2-1230219BF8D8}" presName="bullet5a" presStyleLbl="node1" presStyleIdx="0" presStyleCnt="5" custScaleX="266540" custScaleY="257029" custLinFactX="-118025" custLinFactY="150989" custLinFactNeighborX="-200000" custLinFactNeighborY="200000"/>
      <dgm:spPr/>
    </dgm:pt>
    <dgm:pt modelId="{47DB758B-04C1-4E56-A5E9-62EE57A1873F}" type="pres">
      <dgm:prSet presAssocID="{C7FB13D6-00C3-44B4-BEA2-1230219BF8D8}" presName="textBox5a" presStyleLbl="revTx" presStyleIdx="0" presStyleCnt="5" custScaleX="313131" custScaleY="20357" custLinFactNeighborX="63018" custLinFactNeighborY="50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FE0E9B-FDFE-4B00-A757-EFD1A78F2A1C}" type="pres">
      <dgm:prSet presAssocID="{E46B88B0-C49F-4E91-817C-10918EF8473F}" presName="bullet5b" presStyleLbl="node1" presStyleIdx="1" presStyleCnt="5" custScaleX="212231" custScaleY="164996" custLinFactX="-100000" custLinFactY="100000" custLinFactNeighborX="-131962" custLinFactNeighborY="109127"/>
      <dgm:spPr/>
    </dgm:pt>
    <dgm:pt modelId="{14202FD2-9971-430C-9B7E-7C46DA8DF18B}" type="pres">
      <dgm:prSet presAssocID="{E46B88B0-C49F-4E91-817C-10918EF8473F}" presName="textBox5b" presStyleLbl="revTx" presStyleIdx="1" presStyleCnt="5" custScaleX="258793" custScaleY="969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280728-7CA2-4071-AAB8-99802B4415C4}" type="pres">
      <dgm:prSet presAssocID="{8FA85F99-77FF-427F-9552-5676BB7CF197}" presName="bullet5c" presStyleLbl="node1" presStyleIdx="2" presStyleCnt="5" custScaleX="161921" custScaleY="163205" custLinFactX="-153163" custLinFactY="100000" custLinFactNeighborX="-200000" custLinFactNeighborY="107553"/>
      <dgm:spPr/>
    </dgm:pt>
    <dgm:pt modelId="{F56C4CAD-CF06-4558-A26C-42DA60933577}" type="pres">
      <dgm:prSet presAssocID="{8FA85F99-77FF-427F-9552-5676BB7CF197}" presName="textBox5c" presStyleLbl="revTx" presStyleIdx="2" presStyleCnt="5" custScaleX="205909" custScaleY="11174" custLinFactNeighborX="-28526" custLinFactNeighborY="-118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6282E1-6DE4-499E-9654-654283A214FE}" type="pres">
      <dgm:prSet presAssocID="{136439D1-58B9-47EF-B876-8CE1FC8F43B3}" presName="bullet5d" presStyleLbl="node1" presStyleIdx="3" presStyleCnt="5" custScaleX="125212" custScaleY="117833" custLinFactX="-141631" custLinFactY="303" custLinFactNeighborX="-200000" custLinFactNeighborY="100000"/>
      <dgm:spPr/>
    </dgm:pt>
    <dgm:pt modelId="{2CCD5977-566A-44AD-85B9-6CB0CE284605}" type="pres">
      <dgm:prSet presAssocID="{136439D1-58B9-47EF-B876-8CE1FC8F43B3}" presName="textBox5d" presStyleLbl="revTx" presStyleIdx="3" presStyleCnt="5" custScaleX="244626" custScaleY="16834" custLinFactNeighborX="-67338" custLinFactNeighborY="-1639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7CB2AF-03B6-4DBA-BB13-60317D808465}" type="pres">
      <dgm:prSet presAssocID="{5DAC3837-998F-4F23-9BB9-AA1EE7354B41}" presName="bullet5e" presStyleLbl="node1" presStyleIdx="4" presStyleCnt="5" custScaleY="84788" custLinFactNeighborX="-21337" custLinFactNeighborY="-39352"/>
      <dgm:spPr/>
      <dgm:t>
        <a:bodyPr/>
        <a:lstStyle/>
        <a:p>
          <a:endParaRPr lang="id-ID"/>
        </a:p>
      </dgm:t>
    </dgm:pt>
    <dgm:pt modelId="{7CC1C553-E093-4EFE-95CB-DDF71F4DB93A}" type="pres">
      <dgm:prSet presAssocID="{5DAC3837-998F-4F23-9BB9-AA1EE7354B4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4CF2B-04C9-4F18-A008-D732FA88BC9E}" srcId="{D1D586DB-D6C8-4286-B9E8-61C6C700E446}" destId="{7BA23E1C-D32D-4065-843B-7EEA2669CDD8}" srcOrd="7" destOrd="0" parTransId="{651E7033-62F6-4E80-A9E3-903E6404C954}" sibTransId="{071086FE-10BD-4D16-8A82-170DD230FDF3}"/>
    <dgm:cxn modelId="{8310A2C0-7FAC-45A9-97FD-9DD5243CCDDB}" type="presOf" srcId="{8FA85F99-77FF-427F-9552-5676BB7CF197}" destId="{F56C4CAD-CF06-4558-A26C-42DA60933577}" srcOrd="0" destOrd="0" presId="urn:microsoft.com/office/officeart/2005/8/layout/arrow2"/>
    <dgm:cxn modelId="{69A9A341-B22E-4CC0-BBA5-B7DE919DFD51}" srcId="{D1D586DB-D6C8-4286-B9E8-61C6C700E446}" destId="{E46B88B0-C49F-4E91-817C-10918EF8473F}" srcOrd="1" destOrd="0" parTransId="{70E15BCF-F93B-4884-8138-37C8818F6C15}" sibTransId="{3045738E-7B9E-4F3A-8AB7-06044F4ACD90}"/>
    <dgm:cxn modelId="{5BDF7041-E2A5-4EA5-9867-C008AB8A4743}" srcId="{D1D586DB-D6C8-4286-B9E8-61C6C700E446}" destId="{4E63937B-4738-4E6E-BCEA-1B7EC2409695}" srcOrd="6" destOrd="0" parTransId="{62BDD6AB-4F22-4C99-AD52-D1E2327510AF}" sibTransId="{9841EA5D-041B-4110-A495-AF9FC6438797}"/>
    <dgm:cxn modelId="{E89B5F11-5336-4819-90E7-5AC6C8053FAA}" srcId="{D1D586DB-D6C8-4286-B9E8-61C6C700E446}" destId="{CA49C18D-F07F-4C28-99D2-D7EE346CBF9B}" srcOrd="9" destOrd="0" parTransId="{4BE44432-ED9E-45C7-8AC2-4A3DD41B9E72}" sibTransId="{44DCA66C-B971-40FA-89E4-ECBA915ECD32}"/>
    <dgm:cxn modelId="{4D0D7651-B3D7-419D-BAD4-3EB02D221403}" type="presOf" srcId="{C7FB13D6-00C3-44B4-BEA2-1230219BF8D8}" destId="{47DB758B-04C1-4E56-A5E9-62EE57A1873F}" srcOrd="0" destOrd="0" presId="urn:microsoft.com/office/officeart/2005/8/layout/arrow2"/>
    <dgm:cxn modelId="{17F3DFEB-4703-4999-A3B4-70495B4474F4}" srcId="{D1D586DB-D6C8-4286-B9E8-61C6C700E446}" destId="{3077B046-EFE2-4C16-A366-8910B353D901}" srcOrd="10" destOrd="0" parTransId="{0EE91259-DBEC-46DD-B527-BBCDF42718A8}" sibTransId="{AF10A9EC-3266-44F7-8634-E8F0D8AB3874}"/>
    <dgm:cxn modelId="{683BB141-46FC-4236-BCFD-47F7F3197594}" type="presOf" srcId="{E46B88B0-C49F-4E91-817C-10918EF8473F}" destId="{14202FD2-9971-430C-9B7E-7C46DA8DF18B}" srcOrd="0" destOrd="0" presId="urn:microsoft.com/office/officeart/2005/8/layout/arrow2"/>
    <dgm:cxn modelId="{352781F4-9FDF-47C1-8397-0FE0C424AE36}" srcId="{D1D586DB-D6C8-4286-B9E8-61C6C700E446}" destId="{C7FB13D6-00C3-44B4-BEA2-1230219BF8D8}" srcOrd="0" destOrd="0" parTransId="{779C80A3-E06E-490E-93E1-6903F3327581}" sibTransId="{561264B3-D8DA-46D9-9FF1-B31EA66C6382}"/>
    <dgm:cxn modelId="{79E6625E-A594-4B24-B60B-F732AE76D876}" type="presOf" srcId="{5DAC3837-998F-4F23-9BB9-AA1EE7354B41}" destId="{7CC1C553-E093-4EFE-95CB-DDF71F4DB93A}" srcOrd="0" destOrd="0" presId="urn:microsoft.com/office/officeart/2005/8/layout/arrow2"/>
    <dgm:cxn modelId="{75E959F7-1A6E-479A-9D66-FC9ECA3817BA}" srcId="{D1D586DB-D6C8-4286-B9E8-61C6C700E446}" destId="{CD9BE790-B5C5-456B-9C4A-E2A29826CC2D}" srcOrd="11" destOrd="0" parTransId="{D81DF5CC-4D19-48E8-899C-5ED3949FF549}" sibTransId="{2E1023DB-A894-44DE-BF0C-BE642C4399C0}"/>
    <dgm:cxn modelId="{F292CABB-13AD-4D23-AEDF-AAD6B37A099A}" type="presOf" srcId="{D1D586DB-D6C8-4286-B9E8-61C6C700E446}" destId="{7F389F94-A9CD-4B6E-8D95-15BF5D3D6324}" srcOrd="0" destOrd="0" presId="urn:microsoft.com/office/officeart/2005/8/layout/arrow2"/>
    <dgm:cxn modelId="{213F129D-F65F-4CE0-8336-E7974EE31074}" srcId="{D1D586DB-D6C8-4286-B9E8-61C6C700E446}" destId="{7532989B-61E4-497C-96CF-8054DFB333EF}" srcOrd="5" destOrd="0" parTransId="{EB5E29CA-2363-4018-B6C7-10DB098442B2}" sibTransId="{02EAA0E3-647A-4AB6-872D-87C48F6257D8}"/>
    <dgm:cxn modelId="{B5434234-FD0F-432D-9818-C43255EEC34A}" srcId="{D1D586DB-D6C8-4286-B9E8-61C6C700E446}" destId="{74330B21-7302-40E1-BB04-DE6FF233BB25}" srcOrd="8" destOrd="0" parTransId="{EBE27B42-E8E5-4E47-BF73-212B58DC9A60}" sibTransId="{4589B35D-EE6D-4261-9852-389FFA62EA2F}"/>
    <dgm:cxn modelId="{BAA49D68-9575-4B8D-A16D-4F3D9109579F}" srcId="{D1D586DB-D6C8-4286-B9E8-61C6C700E446}" destId="{8FA85F99-77FF-427F-9552-5676BB7CF197}" srcOrd="2" destOrd="0" parTransId="{FCD24C62-0FBD-42E0-A688-BBFFB3E553C9}" sibTransId="{45D512D2-54E2-4CC5-8B65-5E15CB4285B9}"/>
    <dgm:cxn modelId="{9C73B314-EBEB-4755-91D4-A64AC1E1AAD9}" type="presOf" srcId="{136439D1-58B9-47EF-B876-8CE1FC8F43B3}" destId="{2CCD5977-566A-44AD-85B9-6CB0CE284605}" srcOrd="0" destOrd="0" presId="urn:microsoft.com/office/officeart/2005/8/layout/arrow2"/>
    <dgm:cxn modelId="{E93F76D3-2E7A-4101-B6A1-BFECF4E3A432}" srcId="{D1D586DB-D6C8-4286-B9E8-61C6C700E446}" destId="{5DAC3837-998F-4F23-9BB9-AA1EE7354B41}" srcOrd="4" destOrd="0" parTransId="{BE8735FA-7096-47E3-AEF6-08771D925700}" sibTransId="{76D1D15C-0B8D-431D-B491-B19BE6157F82}"/>
    <dgm:cxn modelId="{D9A28B1E-B69D-4F2B-94C6-2406DD29F23F}" srcId="{D1D586DB-D6C8-4286-B9E8-61C6C700E446}" destId="{AC4FB993-2EC4-43F7-AFCE-801D9C9F4ABA}" srcOrd="12" destOrd="0" parTransId="{35416FF8-47E3-493B-9DAF-160E2826E288}" sibTransId="{8630C5D0-29B0-429E-9D13-5C8A540388FC}"/>
    <dgm:cxn modelId="{618CF7C0-CEF9-4FD1-89C0-9026F06D354E}" srcId="{D1D586DB-D6C8-4286-B9E8-61C6C700E446}" destId="{136439D1-58B9-47EF-B876-8CE1FC8F43B3}" srcOrd="3" destOrd="0" parTransId="{E8148BA5-FEB8-4201-9F9B-96AF797A5C2C}" sibTransId="{564469FC-E74D-4496-83F1-4D68AB7B9434}"/>
    <dgm:cxn modelId="{E1CD0995-4EBF-46A4-9707-981F274D22C8}" type="presParOf" srcId="{7F389F94-A9CD-4B6E-8D95-15BF5D3D6324}" destId="{75995805-1FAF-4DCB-91CE-D3422947088E}" srcOrd="0" destOrd="0" presId="urn:microsoft.com/office/officeart/2005/8/layout/arrow2"/>
    <dgm:cxn modelId="{C7F4011B-75B2-445F-B8F2-ED9BFBD3B828}" type="presParOf" srcId="{7F389F94-A9CD-4B6E-8D95-15BF5D3D6324}" destId="{43CFBDE8-1937-42BF-991F-CFB2D25021D2}" srcOrd="1" destOrd="0" presId="urn:microsoft.com/office/officeart/2005/8/layout/arrow2"/>
    <dgm:cxn modelId="{6C8EE5AA-EA42-4E99-9844-559B7AB7FB8A}" type="presParOf" srcId="{43CFBDE8-1937-42BF-991F-CFB2D25021D2}" destId="{BAE15DA2-B11E-422C-9F29-F00EC0780149}" srcOrd="0" destOrd="0" presId="urn:microsoft.com/office/officeart/2005/8/layout/arrow2"/>
    <dgm:cxn modelId="{6A46ECEF-58C8-478C-AD49-B45D2A4D526E}" type="presParOf" srcId="{43CFBDE8-1937-42BF-991F-CFB2D25021D2}" destId="{47DB758B-04C1-4E56-A5E9-62EE57A1873F}" srcOrd="1" destOrd="0" presId="urn:microsoft.com/office/officeart/2005/8/layout/arrow2"/>
    <dgm:cxn modelId="{1420FEBF-38E5-4584-836A-24D57E04682D}" type="presParOf" srcId="{43CFBDE8-1937-42BF-991F-CFB2D25021D2}" destId="{D5FE0E9B-FDFE-4B00-A757-EFD1A78F2A1C}" srcOrd="2" destOrd="0" presId="urn:microsoft.com/office/officeart/2005/8/layout/arrow2"/>
    <dgm:cxn modelId="{68B57908-CF9C-4A85-8AD8-65BA6B5FC277}" type="presParOf" srcId="{43CFBDE8-1937-42BF-991F-CFB2D25021D2}" destId="{14202FD2-9971-430C-9B7E-7C46DA8DF18B}" srcOrd="3" destOrd="0" presId="urn:microsoft.com/office/officeart/2005/8/layout/arrow2"/>
    <dgm:cxn modelId="{1AC97413-0F92-42F8-A821-986DC8637025}" type="presParOf" srcId="{43CFBDE8-1937-42BF-991F-CFB2D25021D2}" destId="{7E280728-7CA2-4071-AAB8-99802B4415C4}" srcOrd="4" destOrd="0" presId="urn:microsoft.com/office/officeart/2005/8/layout/arrow2"/>
    <dgm:cxn modelId="{89D60CD5-DA8C-407E-B602-7214F4550F33}" type="presParOf" srcId="{43CFBDE8-1937-42BF-991F-CFB2D25021D2}" destId="{F56C4CAD-CF06-4558-A26C-42DA60933577}" srcOrd="5" destOrd="0" presId="urn:microsoft.com/office/officeart/2005/8/layout/arrow2"/>
    <dgm:cxn modelId="{5909E0B8-A62F-4E94-8AB4-D46F34F4D532}" type="presParOf" srcId="{43CFBDE8-1937-42BF-991F-CFB2D25021D2}" destId="{EC6282E1-6DE4-499E-9654-654283A214FE}" srcOrd="6" destOrd="0" presId="urn:microsoft.com/office/officeart/2005/8/layout/arrow2"/>
    <dgm:cxn modelId="{05C9235C-437A-4859-9AEA-9EBC3720A334}" type="presParOf" srcId="{43CFBDE8-1937-42BF-991F-CFB2D25021D2}" destId="{2CCD5977-566A-44AD-85B9-6CB0CE284605}" srcOrd="7" destOrd="0" presId="urn:microsoft.com/office/officeart/2005/8/layout/arrow2"/>
    <dgm:cxn modelId="{2461CF79-05EE-4B77-89F6-260EBC92689D}" type="presParOf" srcId="{43CFBDE8-1937-42BF-991F-CFB2D25021D2}" destId="{F67CB2AF-03B6-4DBA-BB13-60317D808465}" srcOrd="8" destOrd="0" presId="urn:microsoft.com/office/officeart/2005/8/layout/arrow2"/>
    <dgm:cxn modelId="{88BF73AB-2DAF-4180-A3AD-081F9B989652}" type="presParOf" srcId="{43CFBDE8-1937-42BF-991F-CFB2D25021D2}" destId="{7CC1C553-E093-4EFE-95CB-DDF71F4DB93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CF94B-27E6-4D31-A0B5-BCBA3B0F4A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A0D1452-5A4E-455A-B30B-DD5952743BBF}">
      <dgm:prSet phldrT="[Text]"/>
      <dgm:spPr/>
      <dgm:t>
        <a:bodyPr/>
        <a:lstStyle/>
        <a:p>
          <a:r>
            <a:rPr lang="en-US" dirty="0" smtClean="0"/>
            <a:t>Institutional aspect in operationalizing the SIS :</a:t>
          </a:r>
        </a:p>
      </dgm:t>
    </dgm:pt>
    <dgm:pt modelId="{61037A41-C01E-49B1-ADF0-4CB2215190DA}" type="parTrans" cxnId="{E0440F3B-2A15-4327-B000-1EF26A6B6565}">
      <dgm:prSet/>
      <dgm:spPr/>
      <dgm:t>
        <a:bodyPr/>
        <a:lstStyle/>
        <a:p>
          <a:endParaRPr lang="id-ID"/>
        </a:p>
      </dgm:t>
    </dgm:pt>
    <dgm:pt modelId="{B22497AE-D0B3-4CE5-B679-44332884652A}" type="sibTrans" cxnId="{E0440F3B-2A15-4327-B000-1EF26A6B6565}">
      <dgm:prSet/>
      <dgm:spPr/>
      <dgm:t>
        <a:bodyPr/>
        <a:lstStyle/>
        <a:p>
          <a:endParaRPr lang="id-ID"/>
        </a:p>
      </dgm:t>
    </dgm:pt>
    <dgm:pt modelId="{7632B006-B8AA-472F-A4C3-8691E40B5664}">
      <dgm:prSet phldrT="[Text]"/>
      <dgm:spPr/>
      <dgm:t>
        <a:bodyPr/>
        <a:lstStyle/>
        <a:p>
          <a:pPr marL="173038" marR="0" indent="-17303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At national level : organizational change is a challenge; limited human resources</a:t>
          </a:r>
          <a:endParaRPr lang="id-ID" dirty="0"/>
        </a:p>
      </dgm:t>
    </dgm:pt>
    <dgm:pt modelId="{74E7F54F-678A-4CC5-B7A8-FAA21B356B51}" type="parTrans" cxnId="{BA1A6836-E478-4563-A01D-9F08C89FB078}">
      <dgm:prSet/>
      <dgm:spPr/>
      <dgm:t>
        <a:bodyPr/>
        <a:lstStyle/>
        <a:p>
          <a:endParaRPr lang="id-ID"/>
        </a:p>
      </dgm:t>
    </dgm:pt>
    <dgm:pt modelId="{E2B1CC56-B3FA-4961-AE99-D0DF48BADC3B}" type="sibTrans" cxnId="{BA1A6836-E478-4563-A01D-9F08C89FB078}">
      <dgm:prSet/>
      <dgm:spPr/>
      <dgm:t>
        <a:bodyPr/>
        <a:lstStyle/>
        <a:p>
          <a:endParaRPr lang="id-ID"/>
        </a:p>
      </dgm:t>
    </dgm:pt>
    <dgm:pt modelId="{50D92F93-1FA0-4048-AAE0-23B71EC018FE}">
      <dgm:prSet phldrT="[Text]"/>
      <dgm:spPr/>
      <dgm:t>
        <a:bodyPr/>
        <a:lstStyle/>
        <a:p>
          <a:r>
            <a:rPr lang="en-US" dirty="0" smtClean="0"/>
            <a:t>Self/voluntary assessment in providing information </a:t>
          </a:r>
          <a:endParaRPr lang="id-ID" dirty="0"/>
        </a:p>
      </dgm:t>
    </dgm:pt>
    <dgm:pt modelId="{F6086C70-1BDD-486B-9E31-C3971AEA1340}" type="parTrans" cxnId="{B3919E79-B7EE-49AD-A368-E35B3D94C7C9}">
      <dgm:prSet/>
      <dgm:spPr/>
      <dgm:t>
        <a:bodyPr/>
        <a:lstStyle/>
        <a:p>
          <a:endParaRPr lang="id-ID"/>
        </a:p>
      </dgm:t>
    </dgm:pt>
    <dgm:pt modelId="{2D4D7FB3-50D8-4A35-BB2A-4551FF509047}" type="sibTrans" cxnId="{B3919E79-B7EE-49AD-A368-E35B3D94C7C9}">
      <dgm:prSet/>
      <dgm:spPr/>
      <dgm:t>
        <a:bodyPr/>
        <a:lstStyle/>
        <a:p>
          <a:endParaRPr lang="id-ID"/>
        </a:p>
      </dgm:t>
    </dgm:pt>
    <dgm:pt modelId="{F24ADCEC-3E59-4AD8-9BE0-5EBAD03AE163}">
      <dgm:prSet phldrT="[Text]"/>
      <dgm:spPr/>
      <dgm:t>
        <a:bodyPr/>
        <a:lstStyle/>
        <a:p>
          <a:r>
            <a:rPr lang="en-US" dirty="0" smtClean="0"/>
            <a:t>plus-minus, need high commitment , how to make information available </a:t>
          </a:r>
          <a:endParaRPr lang="id-ID" dirty="0"/>
        </a:p>
      </dgm:t>
    </dgm:pt>
    <dgm:pt modelId="{517E5D8B-2B37-4FBB-A740-C04B27E1818F}" type="parTrans" cxnId="{A920B169-0ACB-4BF0-A393-79832E147E5A}">
      <dgm:prSet/>
      <dgm:spPr/>
      <dgm:t>
        <a:bodyPr/>
        <a:lstStyle/>
        <a:p>
          <a:endParaRPr lang="id-ID"/>
        </a:p>
      </dgm:t>
    </dgm:pt>
    <dgm:pt modelId="{28C46304-77EA-4672-94C3-4B6C128F3959}" type="sibTrans" cxnId="{A920B169-0ACB-4BF0-A393-79832E147E5A}">
      <dgm:prSet/>
      <dgm:spPr/>
      <dgm:t>
        <a:bodyPr/>
        <a:lstStyle/>
        <a:p>
          <a:endParaRPr lang="id-ID"/>
        </a:p>
      </dgm:t>
    </dgm:pt>
    <dgm:pt modelId="{A1F03242-6142-4B9A-A58D-9FEBDD45D2F8}">
      <dgm:prSet phldrT="[Text]"/>
      <dgm:spPr/>
      <dgm:t>
        <a:bodyPr/>
        <a:lstStyle/>
        <a:p>
          <a:pPr marL="173038" marR="0" indent="-173038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At sub national level : the existence of a formal institution (in charge of information system) is not a guarantee; capacity and political commitment improvement is needed.</a:t>
          </a:r>
        </a:p>
      </dgm:t>
    </dgm:pt>
    <dgm:pt modelId="{7534B6B1-8302-40FD-A963-F1871C7864E3}" type="parTrans" cxnId="{D2FD24E2-DEBB-46BD-90E2-0A66AC2D7B15}">
      <dgm:prSet/>
      <dgm:spPr/>
      <dgm:t>
        <a:bodyPr/>
        <a:lstStyle/>
        <a:p>
          <a:endParaRPr lang="id-ID"/>
        </a:p>
      </dgm:t>
    </dgm:pt>
    <dgm:pt modelId="{0206C6AC-65CF-4C9A-B01D-6F10A1710CAD}" type="sibTrans" cxnId="{D2FD24E2-DEBB-46BD-90E2-0A66AC2D7B15}">
      <dgm:prSet/>
      <dgm:spPr/>
      <dgm:t>
        <a:bodyPr/>
        <a:lstStyle/>
        <a:p>
          <a:endParaRPr lang="id-ID"/>
        </a:p>
      </dgm:t>
    </dgm:pt>
    <dgm:pt modelId="{36D76371-C4BF-4316-9605-FA73844A71B1}">
      <dgm:prSet phldrT="[Text]"/>
      <dgm:spPr/>
      <dgm:t>
        <a:bodyPr/>
        <a:lstStyle/>
        <a:p>
          <a:r>
            <a:rPr lang="en-US" dirty="0" smtClean="0"/>
            <a:t>Maintaining operationalization of the system   </a:t>
          </a:r>
          <a:endParaRPr lang="id-ID" dirty="0"/>
        </a:p>
      </dgm:t>
    </dgm:pt>
    <dgm:pt modelId="{2222F273-B7AB-4C9A-A449-1923DC79172A}" type="parTrans" cxnId="{A5E2C232-6388-498F-A688-F4488308D3C7}">
      <dgm:prSet/>
      <dgm:spPr/>
      <dgm:t>
        <a:bodyPr/>
        <a:lstStyle/>
        <a:p>
          <a:endParaRPr lang="id-ID"/>
        </a:p>
      </dgm:t>
    </dgm:pt>
    <dgm:pt modelId="{6CA06E03-87D5-4256-B6E6-0DFCBA4B4E43}" type="sibTrans" cxnId="{A5E2C232-6388-498F-A688-F4488308D3C7}">
      <dgm:prSet/>
      <dgm:spPr/>
      <dgm:t>
        <a:bodyPr/>
        <a:lstStyle/>
        <a:p>
          <a:endParaRPr lang="id-ID"/>
        </a:p>
      </dgm:t>
    </dgm:pt>
    <dgm:pt modelId="{3D52FFEB-CC97-49DD-AD06-2CCC2EBDFF0A}">
      <dgm:prSet phldrT="[Text]"/>
      <dgm:spPr/>
      <dgm:t>
        <a:bodyPr/>
        <a:lstStyle/>
        <a:p>
          <a:r>
            <a:rPr lang="en-US" dirty="0" smtClean="0"/>
            <a:t>Need synergy with other REDD+ safeguards-related system</a:t>
          </a:r>
          <a:endParaRPr lang="id-ID" dirty="0"/>
        </a:p>
      </dgm:t>
    </dgm:pt>
    <dgm:pt modelId="{BC3A30FD-394C-4200-8662-4DAC26F4284D}" type="parTrans" cxnId="{0364CE42-EF67-4F21-81CC-47C9BD8E8285}">
      <dgm:prSet/>
      <dgm:spPr/>
      <dgm:t>
        <a:bodyPr/>
        <a:lstStyle/>
        <a:p>
          <a:endParaRPr lang="id-ID"/>
        </a:p>
      </dgm:t>
    </dgm:pt>
    <dgm:pt modelId="{D022C01A-B968-4BA8-A768-840B50A64C90}" type="sibTrans" cxnId="{0364CE42-EF67-4F21-81CC-47C9BD8E8285}">
      <dgm:prSet/>
      <dgm:spPr/>
      <dgm:t>
        <a:bodyPr/>
        <a:lstStyle/>
        <a:p>
          <a:endParaRPr lang="id-ID"/>
        </a:p>
      </dgm:t>
    </dgm:pt>
    <dgm:pt modelId="{5B544A45-282B-4E7A-9612-1A5E07304B0D}" type="pres">
      <dgm:prSet presAssocID="{69FCF94B-27E6-4D31-A0B5-BCBA3B0F4A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73482E4-D264-4E63-A23D-9D6AF1FB2D96}" type="pres">
      <dgm:prSet presAssocID="{2A0D1452-5A4E-455A-B30B-DD5952743BB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F0D100-6927-4E75-9937-A7B78A0A9192}" type="pres">
      <dgm:prSet presAssocID="{2A0D1452-5A4E-455A-B30B-DD5952743BB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9020A8-112C-4973-91F5-B3020E670A2C}" type="pres">
      <dgm:prSet presAssocID="{50D92F93-1FA0-4048-AAE0-23B71EC018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64941E-3234-48F5-917A-746FA4C16D55}" type="pres">
      <dgm:prSet presAssocID="{50D92F93-1FA0-4048-AAE0-23B71EC018F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23ECD3-1B9B-48C1-B693-D25F3B3C0467}" type="pres">
      <dgm:prSet presAssocID="{36D76371-C4BF-4316-9605-FA73844A71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9664A5-983A-4081-9FA0-213A37A20AC2}" type="pres">
      <dgm:prSet presAssocID="{36D76371-C4BF-4316-9605-FA73844A71B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DA16D9-5C60-49F7-B7E3-D277C1ADE25A}" type="presOf" srcId="{69FCF94B-27E6-4D31-A0B5-BCBA3B0F4A09}" destId="{5B544A45-282B-4E7A-9612-1A5E07304B0D}" srcOrd="0" destOrd="0" presId="urn:microsoft.com/office/officeart/2005/8/layout/vList2"/>
    <dgm:cxn modelId="{D2FD24E2-DEBB-46BD-90E2-0A66AC2D7B15}" srcId="{2A0D1452-5A4E-455A-B30B-DD5952743BBF}" destId="{A1F03242-6142-4B9A-A58D-9FEBDD45D2F8}" srcOrd="1" destOrd="0" parTransId="{7534B6B1-8302-40FD-A963-F1871C7864E3}" sibTransId="{0206C6AC-65CF-4C9A-B01D-6F10A1710CAD}"/>
    <dgm:cxn modelId="{18436E19-3C8B-485C-BEE7-21EC43531239}" type="presOf" srcId="{36D76371-C4BF-4316-9605-FA73844A71B1}" destId="{4123ECD3-1B9B-48C1-B693-D25F3B3C0467}" srcOrd="0" destOrd="0" presId="urn:microsoft.com/office/officeart/2005/8/layout/vList2"/>
    <dgm:cxn modelId="{BA1A6836-E478-4563-A01D-9F08C89FB078}" srcId="{2A0D1452-5A4E-455A-B30B-DD5952743BBF}" destId="{7632B006-B8AA-472F-A4C3-8691E40B5664}" srcOrd="0" destOrd="0" parTransId="{74E7F54F-678A-4CC5-B7A8-FAA21B356B51}" sibTransId="{E2B1CC56-B3FA-4961-AE99-D0DF48BADC3B}"/>
    <dgm:cxn modelId="{56E7B1AC-8998-4CD7-B325-3ED806FCA2C8}" type="presOf" srcId="{A1F03242-6142-4B9A-A58D-9FEBDD45D2F8}" destId="{6CF0D100-6927-4E75-9937-A7B78A0A9192}" srcOrd="0" destOrd="1" presId="urn:microsoft.com/office/officeart/2005/8/layout/vList2"/>
    <dgm:cxn modelId="{E0440F3B-2A15-4327-B000-1EF26A6B6565}" srcId="{69FCF94B-27E6-4D31-A0B5-BCBA3B0F4A09}" destId="{2A0D1452-5A4E-455A-B30B-DD5952743BBF}" srcOrd="0" destOrd="0" parTransId="{61037A41-C01E-49B1-ADF0-4CB2215190DA}" sibTransId="{B22497AE-D0B3-4CE5-B679-44332884652A}"/>
    <dgm:cxn modelId="{A057E623-2E04-4F92-8B99-9AB44D7E8415}" type="presOf" srcId="{F24ADCEC-3E59-4AD8-9BE0-5EBAD03AE163}" destId="{E464941E-3234-48F5-917A-746FA4C16D55}" srcOrd="0" destOrd="0" presId="urn:microsoft.com/office/officeart/2005/8/layout/vList2"/>
    <dgm:cxn modelId="{A5E2C232-6388-498F-A688-F4488308D3C7}" srcId="{69FCF94B-27E6-4D31-A0B5-BCBA3B0F4A09}" destId="{36D76371-C4BF-4316-9605-FA73844A71B1}" srcOrd="2" destOrd="0" parTransId="{2222F273-B7AB-4C9A-A449-1923DC79172A}" sibTransId="{6CA06E03-87D5-4256-B6E6-0DFCBA4B4E43}"/>
    <dgm:cxn modelId="{AF82E193-55EB-47CA-8ACC-888A64B5D50C}" type="presOf" srcId="{7632B006-B8AA-472F-A4C3-8691E40B5664}" destId="{6CF0D100-6927-4E75-9937-A7B78A0A9192}" srcOrd="0" destOrd="0" presId="urn:microsoft.com/office/officeart/2005/8/layout/vList2"/>
    <dgm:cxn modelId="{7C63F7A8-D4DE-4227-B62D-C38EDD936020}" type="presOf" srcId="{3D52FFEB-CC97-49DD-AD06-2CCC2EBDFF0A}" destId="{439664A5-983A-4081-9FA0-213A37A20AC2}" srcOrd="0" destOrd="0" presId="urn:microsoft.com/office/officeart/2005/8/layout/vList2"/>
    <dgm:cxn modelId="{18EE0B95-093B-4065-A9B7-CD1F98B2F1FA}" type="presOf" srcId="{2A0D1452-5A4E-455A-B30B-DD5952743BBF}" destId="{473482E4-D264-4E63-A23D-9D6AF1FB2D96}" srcOrd="0" destOrd="0" presId="urn:microsoft.com/office/officeart/2005/8/layout/vList2"/>
    <dgm:cxn modelId="{B3919E79-B7EE-49AD-A368-E35B3D94C7C9}" srcId="{69FCF94B-27E6-4D31-A0B5-BCBA3B0F4A09}" destId="{50D92F93-1FA0-4048-AAE0-23B71EC018FE}" srcOrd="1" destOrd="0" parTransId="{F6086C70-1BDD-486B-9E31-C3971AEA1340}" sibTransId="{2D4D7FB3-50D8-4A35-BB2A-4551FF509047}"/>
    <dgm:cxn modelId="{0364CE42-EF67-4F21-81CC-47C9BD8E8285}" srcId="{36D76371-C4BF-4316-9605-FA73844A71B1}" destId="{3D52FFEB-CC97-49DD-AD06-2CCC2EBDFF0A}" srcOrd="0" destOrd="0" parTransId="{BC3A30FD-394C-4200-8662-4DAC26F4284D}" sibTransId="{D022C01A-B968-4BA8-A768-840B50A64C90}"/>
    <dgm:cxn modelId="{554C9BC9-222A-408B-82B3-26347D6FE653}" type="presOf" srcId="{50D92F93-1FA0-4048-AAE0-23B71EC018FE}" destId="{349020A8-112C-4973-91F5-B3020E670A2C}" srcOrd="0" destOrd="0" presId="urn:microsoft.com/office/officeart/2005/8/layout/vList2"/>
    <dgm:cxn modelId="{A920B169-0ACB-4BF0-A393-79832E147E5A}" srcId="{50D92F93-1FA0-4048-AAE0-23B71EC018FE}" destId="{F24ADCEC-3E59-4AD8-9BE0-5EBAD03AE163}" srcOrd="0" destOrd="0" parTransId="{517E5D8B-2B37-4FBB-A740-C04B27E1818F}" sibTransId="{28C46304-77EA-4672-94C3-4B6C128F3959}"/>
    <dgm:cxn modelId="{7A74B36E-8103-43D5-8846-46A71A3E650D}" type="presParOf" srcId="{5B544A45-282B-4E7A-9612-1A5E07304B0D}" destId="{473482E4-D264-4E63-A23D-9D6AF1FB2D96}" srcOrd="0" destOrd="0" presId="urn:microsoft.com/office/officeart/2005/8/layout/vList2"/>
    <dgm:cxn modelId="{8497DCF3-6F1D-491E-9BD5-756C8D02F572}" type="presParOf" srcId="{5B544A45-282B-4E7A-9612-1A5E07304B0D}" destId="{6CF0D100-6927-4E75-9937-A7B78A0A9192}" srcOrd="1" destOrd="0" presId="urn:microsoft.com/office/officeart/2005/8/layout/vList2"/>
    <dgm:cxn modelId="{14EB4B80-7B4A-4420-8A5F-DED0600E9DFC}" type="presParOf" srcId="{5B544A45-282B-4E7A-9612-1A5E07304B0D}" destId="{349020A8-112C-4973-91F5-B3020E670A2C}" srcOrd="2" destOrd="0" presId="urn:microsoft.com/office/officeart/2005/8/layout/vList2"/>
    <dgm:cxn modelId="{BC34AC0E-4F9A-48CE-AEF1-62A539E82DD8}" type="presParOf" srcId="{5B544A45-282B-4E7A-9612-1A5E07304B0D}" destId="{E464941E-3234-48F5-917A-746FA4C16D55}" srcOrd="3" destOrd="0" presId="urn:microsoft.com/office/officeart/2005/8/layout/vList2"/>
    <dgm:cxn modelId="{F9A8CBCA-DAFA-45AD-A9F6-0C8027E3F091}" type="presParOf" srcId="{5B544A45-282B-4E7A-9612-1A5E07304B0D}" destId="{4123ECD3-1B9B-48C1-B693-D25F3B3C0467}" srcOrd="4" destOrd="0" presId="urn:microsoft.com/office/officeart/2005/8/layout/vList2"/>
    <dgm:cxn modelId="{9E1A0C0F-E0A6-4F41-96F5-3220CC6967E5}" type="presParOf" srcId="{5B544A45-282B-4E7A-9612-1A5E07304B0D}" destId="{439664A5-983A-4081-9FA0-213A37A20A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95805-1FAF-4DCB-91CE-D3422947088E}">
      <dsp:nvSpPr>
        <dsp:cNvPr id="0" name=""/>
        <dsp:cNvSpPr/>
      </dsp:nvSpPr>
      <dsp:spPr>
        <a:xfrm>
          <a:off x="126829" y="59421"/>
          <a:ext cx="8569325" cy="53558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15DA2-B11E-422C-9F29-F00EC0780149}">
      <dsp:nvSpPr>
        <dsp:cNvPr id="0" name=""/>
        <dsp:cNvSpPr/>
      </dsp:nvSpPr>
      <dsp:spPr>
        <a:xfrm>
          <a:off x="179977" y="4578350"/>
          <a:ext cx="525335" cy="506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B758B-04C1-4E56-A5E9-62EE57A1873F}">
      <dsp:nvSpPr>
        <dsp:cNvPr id="0" name=""/>
        <dsp:cNvSpPr/>
      </dsp:nvSpPr>
      <dsp:spPr>
        <a:xfrm>
          <a:off x="580598" y="4711276"/>
          <a:ext cx="3515150" cy="25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3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SIS –REDD+ Concept Development</a:t>
          </a:r>
        </a:p>
      </dsp:txBody>
      <dsp:txXfrm>
        <a:off x="580598" y="4711276"/>
        <a:ext cx="3515150" cy="259488"/>
      </dsp:txXfrm>
    </dsp:sp>
    <dsp:sp modelId="{D5FE0E9B-FDFE-4B00-A757-EFD1A78F2A1C}">
      <dsp:nvSpPr>
        <dsp:cNvPr id="0" name=""/>
        <dsp:cNvSpPr/>
      </dsp:nvSpPr>
      <dsp:spPr>
        <a:xfrm>
          <a:off x="1149082" y="3561106"/>
          <a:ext cx="654723" cy="50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02FD2-9971-430C-9B7E-7C46DA8DF18B}">
      <dsp:nvSpPr>
        <dsp:cNvPr id="0" name=""/>
        <dsp:cNvSpPr/>
      </dsp:nvSpPr>
      <dsp:spPr>
        <a:xfrm>
          <a:off x="1062615" y="3204638"/>
          <a:ext cx="3681350" cy="2175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6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 dirty="0" smtClean="0">
            <a:solidFill>
              <a:srgbClr val="FF0000"/>
            </a:solidFill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 </a:t>
          </a:r>
          <a:endParaRPr lang="id-ID" sz="1400" kern="1200" dirty="0">
            <a:latin typeface="+mj-lt"/>
          </a:endParaRPr>
        </a:p>
      </dsp:txBody>
      <dsp:txXfrm>
        <a:off x="1062615" y="3204638"/>
        <a:ext cx="3681350" cy="2175736"/>
      </dsp:txXfrm>
    </dsp:sp>
    <dsp:sp modelId="{7E280728-7CA2-4071-AAB8-99802B4415C4}">
      <dsp:nvSpPr>
        <dsp:cNvPr id="0" name=""/>
        <dsp:cNvSpPr/>
      </dsp:nvSpPr>
      <dsp:spPr>
        <a:xfrm>
          <a:off x="1828874" y="2922646"/>
          <a:ext cx="666025" cy="671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C4CAD-CF06-4558-A26C-42DA60933577}">
      <dsp:nvSpPr>
        <dsp:cNvPr id="0" name=""/>
        <dsp:cNvSpPr/>
      </dsp:nvSpPr>
      <dsp:spPr>
        <a:xfrm>
          <a:off x="2266955" y="3384354"/>
          <a:ext cx="3405487" cy="33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5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  <a:latin typeface="+mj-lt"/>
              <a:sym typeface="Wingdings" pitchFamily="2" charset="2"/>
            </a:rPr>
            <a:t>PCI SIS REDD+ published</a:t>
          </a:r>
          <a:endParaRPr lang="id-ID" sz="1600" b="0" kern="1200" dirty="0">
            <a:solidFill>
              <a:schemeClr val="tx1"/>
            </a:solidFill>
            <a:latin typeface="+mj-lt"/>
          </a:endParaRPr>
        </a:p>
      </dsp:txBody>
      <dsp:txXfrm>
        <a:off x="2266955" y="3384354"/>
        <a:ext cx="3405487" cy="336334"/>
      </dsp:txXfrm>
    </dsp:sp>
    <dsp:sp modelId="{EC6282E1-6DE4-499E-9654-654283A214FE}">
      <dsp:nvSpPr>
        <dsp:cNvPr id="0" name=""/>
        <dsp:cNvSpPr/>
      </dsp:nvSpPr>
      <dsp:spPr>
        <a:xfrm>
          <a:off x="3120720" y="2046033"/>
          <a:ext cx="665249" cy="626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D5977-566A-44AD-85B9-6CB0CE284605}">
      <dsp:nvSpPr>
        <dsp:cNvPr id="0" name=""/>
        <dsp:cNvSpPr/>
      </dsp:nvSpPr>
      <dsp:spPr>
        <a:xfrm>
          <a:off x="2874994" y="2730067"/>
          <a:ext cx="4192559" cy="60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52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tx1"/>
              </a:solidFill>
              <a:latin typeface="+mj-lt"/>
              <a:sym typeface="Wingdings" pitchFamily="2" charset="2"/>
            </a:rPr>
            <a:t>Database</a:t>
          </a:r>
          <a:r>
            <a:rPr lang="en-US" sz="1500" b="0" kern="1200" dirty="0" smtClean="0">
              <a:solidFill>
                <a:schemeClr val="tx1"/>
              </a:solidFill>
              <a:latin typeface="+mj-lt"/>
              <a:sym typeface="Wingdings" pitchFamily="2" charset="2"/>
            </a:rPr>
            <a:t> System </a:t>
          </a:r>
          <a:r>
            <a:rPr lang="en-US" sz="1500" b="0" kern="1200" dirty="0" err="1" smtClean="0">
              <a:solidFill>
                <a:schemeClr val="tx1"/>
              </a:solidFill>
              <a:latin typeface="+mj-lt"/>
              <a:sym typeface="Wingdings" pitchFamily="2" charset="2"/>
            </a:rPr>
            <a:t>dan</a:t>
          </a:r>
          <a:r>
            <a:rPr lang="en-US" sz="1500" b="0" kern="1200" dirty="0" smtClean="0">
              <a:solidFill>
                <a:schemeClr val="tx1"/>
              </a:solidFill>
              <a:latin typeface="+mj-lt"/>
              <a:sym typeface="Wingdings" pitchFamily="2" charset="2"/>
            </a:rPr>
            <a:t> </a:t>
          </a:r>
          <a:r>
            <a:rPr lang="en-US" sz="1500" b="0" i="1" kern="1200" dirty="0" smtClean="0">
              <a:solidFill>
                <a:schemeClr val="tx1"/>
              </a:solidFill>
              <a:latin typeface="+mj-lt"/>
              <a:sym typeface="Wingdings" pitchFamily="2" charset="2"/>
            </a:rPr>
            <a:t>Web Platform </a:t>
          </a:r>
          <a:r>
            <a:rPr lang="en-US" sz="1500" b="0" kern="1200" dirty="0" smtClean="0">
              <a:solidFill>
                <a:schemeClr val="tx1"/>
              </a:solidFill>
              <a:latin typeface="+mj-lt"/>
              <a:sym typeface="Wingdings" pitchFamily="2" charset="2"/>
            </a:rPr>
            <a:t>start</a:t>
          </a:r>
          <a:endParaRPr lang="id-ID" sz="1500" b="0" kern="1200" dirty="0">
            <a:solidFill>
              <a:schemeClr val="tx1"/>
            </a:solidFill>
            <a:latin typeface="+mj-lt"/>
          </a:endParaRPr>
        </a:p>
      </dsp:txBody>
      <dsp:txXfrm>
        <a:off x="2874994" y="2730067"/>
        <a:ext cx="4192559" cy="604072"/>
      </dsp:txXfrm>
    </dsp:sp>
    <dsp:sp modelId="{F67CB2AF-03B6-4DBA-BB13-60317D808465}">
      <dsp:nvSpPr>
        <dsp:cNvPr id="0" name=""/>
        <dsp:cNvSpPr/>
      </dsp:nvSpPr>
      <dsp:spPr>
        <a:xfrm>
          <a:off x="6499354" y="919262"/>
          <a:ext cx="676976" cy="573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1C553-E093-4EFE-95CB-DDF71F4DB93A}">
      <dsp:nvSpPr>
        <dsp:cNvPr id="0" name=""/>
        <dsp:cNvSpPr/>
      </dsp:nvSpPr>
      <dsp:spPr>
        <a:xfrm>
          <a:off x="6982289" y="1472663"/>
          <a:ext cx="1713865" cy="3941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71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6982289" y="1472663"/>
        <a:ext cx="1713865" cy="3941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82E4-D264-4E63-A23D-9D6AF1FB2D96}">
      <dsp:nvSpPr>
        <dsp:cNvPr id="0" name=""/>
        <dsp:cNvSpPr/>
      </dsp:nvSpPr>
      <dsp:spPr>
        <a:xfrm>
          <a:off x="0" y="15788"/>
          <a:ext cx="73914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Institutional aspect in operationalizing the SIS :</a:t>
          </a:r>
        </a:p>
      </dsp:txBody>
      <dsp:txXfrm>
        <a:off x="31613" y="47401"/>
        <a:ext cx="7328174" cy="584369"/>
      </dsp:txXfrm>
    </dsp:sp>
    <dsp:sp modelId="{6CF0D100-6927-4E75-9937-A7B78A0A9192}">
      <dsp:nvSpPr>
        <dsp:cNvPr id="0" name=""/>
        <dsp:cNvSpPr/>
      </dsp:nvSpPr>
      <dsp:spPr>
        <a:xfrm>
          <a:off x="0" y="663383"/>
          <a:ext cx="7391400" cy="162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4290" rIns="192024" bIns="34290" numCol="1" spcCol="1270" anchor="t" anchorCtr="0">
          <a:noAutofit/>
        </a:bodyPr>
        <a:lstStyle/>
        <a:p>
          <a:pPr marL="173038" marR="0" lvl="1" indent="-17303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100" kern="1200" dirty="0" smtClean="0"/>
            <a:t>At national level : organizational change is a challenge; limited human resources</a:t>
          </a:r>
          <a:endParaRPr lang="id-ID" sz="2100" kern="1200" dirty="0"/>
        </a:p>
        <a:p>
          <a:pPr marL="173038" marR="0" lvl="1" indent="-173038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en-US" sz="2100" kern="1200" dirty="0" smtClean="0"/>
            <a:t>At sub national level : the existence of a formal institution (in charge of information system) is not a guarantee; capacity and political commitment improvement is needed.</a:t>
          </a:r>
        </a:p>
      </dsp:txBody>
      <dsp:txXfrm>
        <a:off x="0" y="663383"/>
        <a:ext cx="7391400" cy="1620809"/>
      </dsp:txXfrm>
    </dsp:sp>
    <dsp:sp modelId="{349020A8-112C-4973-91F5-B3020E670A2C}">
      <dsp:nvSpPr>
        <dsp:cNvPr id="0" name=""/>
        <dsp:cNvSpPr/>
      </dsp:nvSpPr>
      <dsp:spPr>
        <a:xfrm>
          <a:off x="0" y="2284193"/>
          <a:ext cx="73914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Self/voluntary assessment in providing information </a:t>
          </a:r>
          <a:endParaRPr lang="id-ID" sz="2700" kern="1200" dirty="0"/>
        </a:p>
      </dsp:txBody>
      <dsp:txXfrm>
        <a:off x="31613" y="2315806"/>
        <a:ext cx="7328174" cy="584369"/>
      </dsp:txXfrm>
    </dsp:sp>
    <dsp:sp modelId="{E464941E-3234-48F5-917A-746FA4C16D55}">
      <dsp:nvSpPr>
        <dsp:cNvPr id="0" name=""/>
        <dsp:cNvSpPr/>
      </dsp:nvSpPr>
      <dsp:spPr>
        <a:xfrm>
          <a:off x="0" y="2931788"/>
          <a:ext cx="73914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plus-minus, need high commitment , how to make information available </a:t>
          </a:r>
          <a:endParaRPr lang="id-ID" sz="2100" kern="1200" dirty="0"/>
        </a:p>
      </dsp:txBody>
      <dsp:txXfrm>
        <a:off x="0" y="2931788"/>
        <a:ext cx="7391400" cy="656707"/>
      </dsp:txXfrm>
    </dsp:sp>
    <dsp:sp modelId="{4123ECD3-1B9B-48C1-B693-D25F3B3C0467}">
      <dsp:nvSpPr>
        <dsp:cNvPr id="0" name=""/>
        <dsp:cNvSpPr/>
      </dsp:nvSpPr>
      <dsp:spPr>
        <a:xfrm>
          <a:off x="0" y="3588496"/>
          <a:ext cx="73914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Maintaining operationalization of the system   </a:t>
          </a:r>
          <a:endParaRPr lang="id-ID" sz="2700" kern="1200" dirty="0"/>
        </a:p>
      </dsp:txBody>
      <dsp:txXfrm>
        <a:off x="31613" y="3620109"/>
        <a:ext cx="7328174" cy="584369"/>
      </dsp:txXfrm>
    </dsp:sp>
    <dsp:sp modelId="{439664A5-983A-4081-9FA0-213A37A20AC2}">
      <dsp:nvSpPr>
        <dsp:cNvPr id="0" name=""/>
        <dsp:cNvSpPr/>
      </dsp:nvSpPr>
      <dsp:spPr>
        <a:xfrm>
          <a:off x="0" y="4236091"/>
          <a:ext cx="73914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Need synergy with other REDD+ safeguards-related system</a:t>
          </a:r>
          <a:endParaRPr lang="id-ID" sz="2100" kern="1200" dirty="0"/>
        </a:p>
      </dsp:txBody>
      <dsp:txXfrm>
        <a:off x="0" y="4236091"/>
        <a:ext cx="7391400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D4A3E-303D-41E1-A391-887F4CA17428}" type="datetimeFigureOut">
              <a:rPr lang="id-ID" smtClean="0"/>
              <a:t>06/12/2015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7773-E721-4C8D-9B92-C5610D6844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917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 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Simplicity,  Completeness, Accessibility,  Accountability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Provision of Information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Structure,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Mechanism, Institutions, Elements of safeguards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 safeguards)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assess safeguards implementation,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9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2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2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AE4F-7844-4899-8668-4027804A21F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8D847-DA00-4D95-BB0D-F56EEA8D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oviawidyaningtyas@yahoo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971800"/>
            <a:ext cx="8763000" cy="1676400"/>
          </a:xfrm>
          <a:prstGeom prst="rect">
            <a:avLst/>
          </a:prstGeom>
          <a:gradFill flip="none" rotWithShape="1">
            <a:gsLst>
              <a:gs pos="0">
                <a:srgbClr val="E32929">
                  <a:shade val="30000"/>
                  <a:satMod val="115000"/>
                </a:srgbClr>
              </a:gs>
              <a:gs pos="50000">
                <a:srgbClr val="E32929">
                  <a:shade val="67500"/>
                  <a:satMod val="115000"/>
                </a:srgbClr>
              </a:gs>
              <a:gs pos="100000">
                <a:srgbClr val="E3292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066800"/>
            <a:ext cx="7848599" cy="1143000"/>
          </a:xfrm>
        </p:spPr>
        <p:txBody>
          <a:bodyPr>
            <a:noAutofit/>
          </a:bodyPr>
          <a:lstStyle/>
          <a:p>
            <a:r>
              <a:rPr lang="id-ID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</a:t>
            </a:r>
            <a:br>
              <a:rPr lang="id-ID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Safeguards Information System (S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id-ID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REDD+ : </a:t>
            </a: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Indonesia’s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38400" y="6085681"/>
            <a:ext cx="6248400" cy="77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Convention Pavilion –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COP21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 – France,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2015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7" y="3181350"/>
            <a:ext cx="236220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81350"/>
            <a:ext cx="26574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76" y="3200400"/>
            <a:ext cx="3153926" cy="177165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85800" y="5207350"/>
            <a:ext cx="8001001" cy="77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Widyaningtyas</a:t>
            </a:r>
            <a:endParaRPr lang="id-ID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REDD+ Division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Directorate General of Climate Change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Environment and Forestry – Republic of Indonesia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67081"/>
            <a:ext cx="781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7600"/>
            <a:ext cx="3276599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Initial investment for national SIS-REDD+ development and subnational trial in 2 Provinces in  Indonesia </a:t>
            </a:r>
            <a:br>
              <a:rPr lang="en-US" sz="2000" dirty="0" smtClean="0"/>
            </a:br>
            <a:r>
              <a:rPr lang="en-US" sz="2000" dirty="0" smtClean="0"/>
              <a:t>2011-2014 </a:t>
            </a:r>
            <a:br>
              <a:rPr lang="en-US" sz="2000" dirty="0" smtClean="0"/>
            </a:br>
            <a:r>
              <a:rPr lang="en-US" sz="2000" dirty="0" smtClean="0"/>
              <a:t>(approx., in USD) 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37" y="3347733"/>
            <a:ext cx="5079063" cy="3053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399" y="1295400"/>
            <a:ext cx="8389883" cy="1600200"/>
          </a:xfrm>
        </p:spPr>
        <p:txBody>
          <a:bodyPr>
            <a:noAutofit/>
          </a:bodyPr>
          <a:lstStyle/>
          <a:p>
            <a:pPr>
              <a:buSzPct val="150000"/>
            </a:pPr>
            <a:r>
              <a:rPr lang="en-US" sz="2400" dirty="0" smtClean="0"/>
              <a:t>Multi-stakeholders : central government, local government, national NGO, local NGO, universities, REDD+ WG)</a:t>
            </a:r>
            <a:endParaRPr lang="id-ID" sz="2400" dirty="0" smtClean="0">
              <a:solidFill>
                <a:srgbClr val="C00000"/>
              </a:solidFill>
            </a:endParaRPr>
          </a:p>
          <a:p>
            <a:pPr>
              <a:buSzPct val="150000"/>
            </a:pPr>
            <a:r>
              <a:rPr lang="en-US" sz="2400" dirty="0" smtClean="0"/>
              <a:t>Global partners : GIZ-</a:t>
            </a:r>
            <a:r>
              <a:rPr lang="en-US" sz="2400" dirty="0" err="1" smtClean="0"/>
              <a:t>Forclime</a:t>
            </a:r>
            <a:r>
              <a:rPr lang="en-US" sz="2400" dirty="0" smtClean="0"/>
              <a:t>, FCPF, REDD+ SES</a:t>
            </a:r>
          </a:p>
          <a:p>
            <a:pPr>
              <a:buSzPct val="150000"/>
            </a:pPr>
            <a:r>
              <a:rPr lang="en-US" sz="2400" dirty="0" err="1" smtClean="0"/>
              <a:t>Experties</a:t>
            </a:r>
            <a:r>
              <a:rPr lang="en-US" sz="2400" dirty="0" smtClean="0"/>
              <a:t>, tools, </a:t>
            </a:r>
            <a:r>
              <a:rPr lang="en-US" sz="2400" dirty="0" err="1" smtClean="0"/>
              <a:t>MoEF</a:t>
            </a:r>
            <a:r>
              <a:rPr lang="en-US" sz="2400" dirty="0" smtClean="0"/>
              <a:t> Team</a:t>
            </a:r>
            <a:endParaRPr lang="en-US" sz="2400" dirty="0" smtClean="0"/>
          </a:p>
          <a:p>
            <a:pPr marL="0" indent="0">
              <a:buSzPct val="150000"/>
              <a:buNone/>
            </a:pP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98438"/>
            <a:ext cx="8001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Resources :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17225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685800"/>
            <a:ext cx="8610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Keeping the </a:t>
            </a:r>
            <a:r>
              <a:rPr lang="en-US" sz="2200" dirty="0"/>
              <a:t>system operational </a:t>
            </a:r>
            <a:r>
              <a:rPr lang="en-US" sz="2200" dirty="0" smtClean="0"/>
              <a:t>(i.e. in managing </a:t>
            </a:r>
            <a:r>
              <a:rPr lang="en-US" sz="2200" dirty="0"/>
              <a:t>data-base and </a:t>
            </a:r>
            <a:r>
              <a:rPr lang="en-US" sz="2200" dirty="0" smtClean="0"/>
              <a:t>web-platform)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Creating legal umbrella for full operationalization of the SIS-REDD</a:t>
            </a:r>
            <a:r>
              <a:rPr lang="en-US" sz="2200" dirty="0"/>
              <a:t>+, in accordance with </a:t>
            </a:r>
            <a:r>
              <a:rPr lang="en-US" sz="2200" dirty="0" smtClean="0"/>
              <a:t>recent organizational arrangement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Improvement of capacity </a:t>
            </a:r>
            <a:r>
              <a:rPr lang="en-US" sz="2200" dirty="0"/>
              <a:t>and commitment of responsible institutions at the sub-national </a:t>
            </a:r>
            <a:r>
              <a:rPr lang="en-US" sz="2200" dirty="0" smtClean="0"/>
              <a:t>levels, to link the national system into sub-national level (province and district)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Integrating results </a:t>
            </a:r>
            <a:r>
              <a:rPr lang="en-US" sz="2200" dirty="0"/>
              <a:t>of parallel processes relating to safeguards and SIS-REDD+ </a:t>
            </a:r>
            <a:r>
              <a:rPr lang="en-US" sz="2200" dirty="0" smtClean="0"/>
              <a:t>development, especially in adjustment with recent organizational </a:t>
            </a:r>
            <a:r>
              <a:rPr lang="en-US" sz="2200" dirty="0" smtClean="0"/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Getting local community  more involved in the SIS operationalization : awareness raising, capacity building  (FFI </a:t>
            </a:r>
            <a:r>
              <a:rPr lang="en-US" sz="2200" dirty="0"/>
              <a:t>– </a:t>
            </a:r>
            <a:r>
              <a:rPr lang="en-US" sz="2200" dirty="0" smtClean="0"/>
              <a:t>Jambi &amp; </a:t>
            </a:r>
            <a:r>
              <a:rPr lang="en-US" sz="2200" dirty="0" err="1" smtClean="0"/>
              <a:t>Ketapang</a:t>
            </a:r>
            <a:r>
              <a:rPr lang="en-US" sz="2200" dirty="0"/>
              <a:t>, </a:t>
            </a:r>
            <a:r>
              <a:rPr lang="en-US" sz="2200" dirty="0" smtClean="0"/>
              <a:t> Central Sulawesi  (</a:t>
            </a:r>
            <a:r>
              <a:rPr lang="en-US" sz="2200" dirty="0" err="1" smtClean="0"/>
              <a:t>Ngatatoro</a:t>
            </a:r>
            <a:r>
              <a:rPr lang="en-US" sz="2200" dirty="0" smtClean="0"/>
              <a:t>  Community) and Central Kalimantan (</a:t>
            </a:r>
            <a:r>
              <a:rPr lang="en-US" sz="2200" dirty="0" err="1" smtClean="0"/>
              <a:t>Tumbang</a:t>
            </a:r>
            <a:r>
              <a:rPr lang="en-US" sz="2200" dirty="0" smtClean="0"/>
              <a:t> </a:t>
            </a:r>
            <a:r>
              <a:rPr lang="en-US" sz="2200" dirty="0" err="1" smtClean="0"/>
              <a:t>Bahanai</a:t>
            </a:r>
            <a:r>
              <a:rPr lang="en-US" sz="2200" dirty="0" smtClean="0"/>
              <a:t>  Community) 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76200"/>
            <a:ext cx="8001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/>
              <a:t>N</a:t>
            </a:r>
            <a:r>
              <a:rPr lang="en-US" sz="3500" b="1" dirty="0" smtClean="0"/>
              <a:t>ext </a:t>
            </a:r>
            <a:r>
              <a:rPr lang="en-US" sz="3500" b="1" dirty="0" smtClean="0"/>
              <a:t>steps :</a:t>
            </a:r>
            <a:endParaRPr lang="en-US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36" y="5324475"/>
            <a:ext cx="973613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0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838200"/>
            <a:ext cx="8429652" cy="7950983"/>
            <a:chOff x="0" y="-1016783"/>
            <a:chExt cx="11125200" cy="79509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2" r="-1" b="24152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1143000" y="-1016783"/>
              <a:ext cx="9982200" cy="79509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2"/>
          <p:cNvSpPr txBox="1">
            <a:spLocks/>
          </p:cNvSpPr>
          <p:nvPr/>
        </p:nvSpPr>
        <p:spPr>
          <a:xfrm>
            <a:off x="866060" y="2209800"/>
            <a:ext cx="821383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0100" b="1" dirty="0" smtClean="0"/>
              <a:t>THANK YOU</a:t>
            </a:r>
          </a:p>
          <a:p>
            <a:endParaRPr lang="id-ID" b="1" dirty="0"/>
          </a:p>
          <a:p>
            <a:r>
              <a:rPr lang="id-ID" b="1" dirty="0" smtClean="0">
                <a:hlinkClick r:id="rId3"/>
              </a:rPr>
              <a:t>n</a:t>
            </a:r>
            <a:r>
              <a:rPr lang="en-US" b="1" dirty="0" err="1" smtClean="0">
                <a:hlinkClick r:id="rId3"/>
              </a:rPr>
              <a:t>oviawidyaningtyas</a:t>
            </a:r>
            <a:r>
              <a:rPr lang="id-ID" b="1" dirty="0" smtClean="0">
                <a:hlinkClick r:id="rId3"/>
              </a:rPr>
              <a:t>@y</a:t>
            </a:r>
            <a:r>
              <a:rPr lang="en-US" b="1" dirty="0" err="1" smtClean="0">
                <a:hlinkClick r:id="rId3"/>
              </a:rPr>
              <a:t>ahoo</a:t>
            </a:r>
            <a:r>
              <a:rPr lang="id-ID" b="1" dirty="0" smtClean="0">
                <a:hlinkClick r:id="rId3"/>
              </a:rPr>
              <a:t>.com</a:t>
            </a:r>
            <a:endParaRPr lang="id-ID" b="1" dirty="0" smtClean="0"/>
          </a:p>
          <a:p>
            <a:r>
              <a:rPr lang="en-US" b="1" dirty="0" err="1" smtClean="0"/>
              <a:t>widyaningtyasnovia</a:t>
            </a:r>
            <a:r>
              <a:rPr lang="id-ID" b="1" dirty="0" smtClean="0"/>
              <a:t>@gmail.com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44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3" y="152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process of designing the SIS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9144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b="1" dirty="0" smtClean="0"/>
              <a:t>Two tracks process :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Multi stakeholders </a:t>
            </a:r>
            <a:r>
              <a:rPr lang="en-US" dirty="0"/>
              <a:t>communication (to develop institutional structure and discuss how the system </a:t>
            </a:r>
            <a:r>
              <a:rPr lang="en-US" dirty="0" smtClean="0"/>
              <a:t>works (2011-2012); </a:t>
            </a:r>
            <a:r>
              <a:rPr lang="id-ID" dirty="0" smtClean="0"/>
              <a:t>to </a:t>
            </a:r>
            <a:r>
              <a:rPr lang="id-ID" dirty="0"/>
              <a:t>develop tools to assess conformity of safeguards implementation with PCI (2013</a:t>
            </a:r>
            <a:r>
              <a:rPr lang="id-ID" dirty="0" smtClean="0"/>
              <a:t>)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Consultant work (identify and assess/analyze existing RPIs to develop PCI for SIS-REDD+ Indonesia, establishment of institutional structure in SIS-REDD+; develop database system and web based SIS)</a:t>
            </a:r>
          </a:p>
          <a:p>
            <a:pPr marL="285750" indent="-285750">
              <a:buSzPct val="110000"/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19" y="2895600"/>
            <a:ext cx="671608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44966" y="44196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 smtClean="0"/>
              <a:t>+ assessment tools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91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2438400" cy="639762"/>
          </a:xfrm>
        </p:spPr>
        <p:txBody>
          <a:bodyPr>
            <a:noAutofit/>
          </a:bodyPr>
          <a:lstStyle/>
          <a:p>
            <a:pPr algn="l"/>
            <a:r>
              <a:rPr lang="en-GB" sz="2400" b="1" dirty="0"/>
              <a:t>Institutional structure and information flow in SIS-REDD+ </a:t>
            </a:r>
            <a:r>
              <a:rPr lang="id-ID" sz="2400" dirty="0"/>
              <a:t> </a:t>
            </a:r>
            <a:r>
              <a:rPr lang="en-GB" sz="2400" dirty="0"/>
              <a:t> </a:t>
            </a: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6655" r="5476" b="8947"/>
          <a:stretch/>
        </p:blipFill>
        <p:spPr bwMode="auto">
          <a:xfrm>
            <a:off x="3208047" y="20663"/>
            <a:ext cx="5783553" cy="68373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7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47665"/>
            <a:ext cx="9144000" cy="6232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100" dirty="0" smtClean="0"/>
              <a:t>7 </a:t>
            </a:r>
            <a:r>
              <a:rPr lang="en-US" sz="2100" dirty="0"/>
              <a:t>Principles, 17 Criteria, and 32 Indicators for SIS-REDD+ in </a:t>
            </a:r>
            <a:r>
              <a:rPr lang="en-US" sz="2100" dirty="0" smtClean="0"/>
              <a:t>Indonesia, </a:t>
            </a:r>
            <a:r>
              <a:rPr lang="en-US" sz="2100" dirty="0"/>
              <a:t>along with a set of </a:t>
            </a:r>
            <a:r>
              <a:rPr lang="en-US" sz="2100" dirty="0" smtClean="0"/>
              <a:t>Assessment Tools </a:t>
            </a:r>
            <a:r>
              <a:rPr lang="en-US" sz="2100" dirty="0"/>
              <a:t>for respective </a:t>
            </a:r>
            <a:r>
              <a:rPr lang="en-US" sz="2100" dirty="0" smtClean="0"/>
              <a:t>indicators</a:t>
            </a:r>
            <a:r>
              <a:rPr lang="en-US" sz="2100" dirty="0"/>
              <a:t> </a:t>
            </a:r>
            <a:r>
              <a:rPr lang="en-US" sz="2100" dirty="0" smtClean="0"/>
              <a:t>– have been developed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100" dirty="0" smtClean="0"/>
              <a:t>Institutional arrangement and information flow for SIS-REDD+ have been developed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100" dirty="0" smtClean="0"/>
              <a:t>A web-based </a:t>
            </a:r>
            <a:r>
              <a:rPr lang="en-US" sz="2100" dirty="0"/>
              <a:t>SIS-REDD+ in </a:t>
            </a:r>
            <a:r>
              <a:rPr lang="en-US" sz="2100" dirty="0" smtClean="0"/>
              <a:t>Indonesia has been developed, and ready for operationalization  after  tested at national and provincial </a:t>
            </a:r>
            <a:r>
              <a:rPr lang="en-US" sz="2100" dirty="0"/>
              <a:t>level (Jambi </a:t>
            </a:r>
            <a:r>
              <a:rPr lang="en-US" sz="2100" dirty="0" smtClean="0"/>
              <a:t>Province and East </a:t>
            </a:r>
            <a:r>
              <a:rPr lang="en-US" sz="2100" dirty="0"/>
              <a:t>Kalimantan </a:t>
            </a:r>
            <a:r>
              <a:rPr lang="en-US" sz="2100" dirty="0" smtClean="0"/>
              <a:t>Province)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100" dirty="0" smtClean="0"/>
              <a:t>The case of East Kalimantan : development </a:t>
            </a:r>
            <a:r>
              <a:rPr lang="en-US" sz="2100" dirty="0"/>
              <a:t>of Provincial </a:t>
            </a:r>
            <a:r>
              <a:rPr lang="en-US" sz="2100" dirty="0" smtClean="0"/>
              <a:t>Safeguards, coordination and synergy among existing </a:t>
            </a:r>
            <a:r>
              <a:rPr lang="en-US" sz="2100" dirty="0"/>
              <a:t>REDD+ Safeguards </a:t>
            </a:r>
            <a:r>
              <a:rPr lang="en-US" sz="2100" dirty="0" smtClean="0"/>
              <a:t>initiatives (SIS, PRISAI</a:t>
            </a:r>
            <a:r>
              <a:rPr lang="en-US" sz="2100" dirty="0"/>
              <a:t>, REDD+ </a:t>
            </a:r>
            <a:r>
              <a:rPr lang="en-US" sz="2100" dirty="0" smtClean="0"/>
              <a:t>SES); intensively multi-stakeholder process are applied and on going; REDD</a:t>
            </a:r>
            <a:r>
              <a:rPr lang="en-US" sz="2100" dirty="0"/>
              <a:t>+ SES was consulted in </a:t>
            </a:r>
            <a:r>
              <a:rPr lang="en-US" sz="2100" dirty="0" smtClean="0"/>
              <a:t>3 </a:t>
            </a:r>
            <a:r>
              <a:rPr lang="en-US" sz="2100" dirty="0"/>
              <a:t>districts </a:t>
            </a:r>
            <a:r>
              <a:rPr lang="en-US" sz="2100" dirty="0" smtClean="0"/>
              <a:t>(</a:t>
            </a:r>
            <a:r>
              <a:rPr lang="en-US" sz="2100" dirty="0" err="1" smtClean="0"/>
              <a:t>Berau</a:t>
            </a:r>
            <a:r>
              <a:rPr lang="en-US" sz="2100" dirty="0"/>
              <a:t>, </a:t>
            </a:r>
            <a:r>
              <a:rPr lang="en-US" sz="2100" dirty="0" err="1" smtClean="0"/>
              <a:t>Paser</a:t>
            </a:r>
            <a:r>
              <a:rPr lang="en-US" sz="2100" dirty="0" smtClean="0"/>
              <a:t>, </a:t>
            </a:r>
            <a:r>
              <a:rPr lang="en-US" sz="2100" dirty="0"/>
              <a:t>and </a:t>
            </a:r>
            <a:r>
              <a:rPr lang="en-US" sz="2100" dirty="0" err="1"/>
              <a:t>Kutai</a:t>
            </a:r>
            <a:r>
              <a:rPr lang="en-US" sz="2100" dirty="0"/>
              <a:t> </a:t>
            </a:r>
            <a:r>
              <a:rPr lang="en-US" sz="2100" dirty="0" err="1" smtClean="0"/>
              <a:t>Kertanegara</a:t>
            </a:r>
            <a:r>
              <a:rPr lang="en-US" sz="2100" dirty="0" smtClean="0"/>
              <a:t>); assessments </a:t>
            </a:r>
            <a:r>
              <a:rPr lang="en-US" sz="2100" dirty="0"/>
              <a:t>were </a:t>
            </a:r>
            <a:r>
              <a:rPr lang="en-US" sz="2100" dirty="0" smtClean="0"/>
              <a:t>conducted and the results are inputs </a:t>
            </a:r>
            <a:r>
              <a:rPr lang="en-US" sz="2100" dirty="0"/>
              <a:t>for SIS at National level (in progress</a:t>
            </a:r>
            <a:r>
              <a:rPr lang="en-US" sz="2100" dirty="0" smtClean="0"/>
              <a:t>). In addition, PRISAI are also tested in some province/districts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100" dirty="0" smtClean="0"/>
              <a:t>With the merging of REDD+ Agency – </a:t>
            </a:r>
            <a:r>
              <a:rPr lang="en-US" sz="2100" dirty="0" err="1" smtClean="0"/>
              <a:t>MoEF</a:t>
            </a:r>
            <a:r>
              <a:rPr lang="en-US" sz="2100" dirty="0" smtClean="0"/>
              <a:t>, integration of PRISAI  into SIS-REDD+ will be started soon , along with the improvement </a:t>
            </a:r>
            <a:r>
              <a:rPr lang="en-US" sz="2100" dirty="0"/>
              <a:t>of the web </a:t>
            </a:r>
            <a:r>
              <a:rPr lang="en-US" sz="2100" dirty="0" smtClean="0"/>
              <a:t>platform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100" dirty="0" smtClean="0"/>
              <a:t>Indonesian Summary of Information on how REDD+ safeguards are addressed and respected – are being prepared to be submitted through National Communication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14300"/>
            <a:ext cx="839776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+mn-lt"/>
                <a:cs typeface="Arial" pitchFamily="34" charset="0"/>
              </a:rPr>
              <a:t>Achievements and on-going improvement</a:t>
            </a:r>
            <a:endParaRPr lang="en-US" sz="32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838200"/>
            <a:ext cx="8429652" cy="7950983"/>
            <a:chOff x="0" y="-1016783"/>
            <a:chExt cx="11125200" cy="79509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2" r="-1" b="24152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1143000" y="-1016783"/>
              <a:ext cx="9982200" cy="79509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Safeguard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PCI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Asessment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Tools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3" y="914400"/>
            <a:ext cx="6121850" cy="390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828800" cy="274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990600" cy="1007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390900" y="5065440"/>
            <a:ext cx="5524501" cy="1792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 smtClean="0"/>
              <a:t>Developed </a:t>
            </a:r>
            <a:r>
              <a:rPr lang="en-US" dirty="0" smtClean="0"/>
              <a:t>for assessing safeguards implementation (how the seven safeguards </a:t>
            </a:r>
            <a:r>
              <a:rPr lang="id-ID" dirty="0" smtClean="0"/>
              <a:t>from COP-16  decision </a:t>
            </a:r>
            <a:r>
              <a:rPr lang="en-US" dirty="0" smtClean="0"/>
              <a:t>are addressed and respected</a:t>
            </a:r>
            <a:r>
              <a:rPr lang="id-ID" dirty="0" smtClean="0"/>
              <a:t>),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500" y="4953000"/>
            <a:ext cx="2819400" cy="189684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300" b="1" dirty="0" smtClean="0"/>
              <a:t>7 Principles, 17 Criteria,</a:t>
            </a:r>
            <a:r>
              <a:rPr lang="en-US" sz="1300" b="1" dirty="0" smtClean="0"/>
              <a:t> </a:t>
            </a:r>
            <a:r>
              <a:rPr lang="id-ID" sz="1300" b="1" dirty="0" smtClean="0"/>
              <a:t>32 Indicators :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d-ID" sz="1300" b="1" dirty="0" smtClean="0"/>
              <a:t> 1  (3C – 4I)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d-ID" sz="1300" b="1" dirty="0" smtClean="0"/>
              <a:t> 2  (2C - 3I)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d-ID" sz="1300" b="1" dirty="0" smtClean="0"/>
              <a:t> 3  (4C – 6I)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d-ID" sz="1300" b="1" dirty="0" smtClean="0"/>
              <a:t> 4  (2C – 6I)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d-ID" sz="1300" b="1" dirty="0" smtClean="0"/>
              <a:t> 5  (2C – 6I)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d-ID" sz="1300" b="1" dirty="0" smtClean="0"/>
              <a:t> 6  (2C – 4I)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id-ID" sz="1300" b="1" dirty="0" smtClean="0"/>
              <a:t> 7  (2C – 3I)</a:t>
            </a: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811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04800" y="380999"/>
            <a:ext cx="8640960" cy="603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SIS-REDD+ Indonesia : key milestones</a:t>
            </a:r>
          </a:p>
          <a:p>
            <a:endParaRPr lang="id-ID" sz="3200" b="1" dirty="0"/>
          </a:p>
        </p:txBody>
      </p:sp>
      <p:graphicFrame>
        <p:nvGraphicFramePr>
          <p:cNvPr id="17" name="Content Placeholder 5"/>
          <p:cNvGraphicFramePr>
            <a:graphicFrameLocks/>
          </p:cNvGraphicFramePr>
          <p:nvPr>
            <p:extLst/>
          </p:nvPr>
        </p:nvGraphicFramePr>
        <p:xfrm>
          <a:off x="323850" y="851322"/>
          <a:ext cx="8569325" cy="547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62351" y="5257797"/>
            <a:ext cx="1068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February </a:t>
            </a:r>
          </a:p>
          <a:p>
            <a:r>
              <a:rPr lang="en-US" sz="1500" b="1" dirty="0" smtClean="0"/>
              <a:t>2011</a:t>
            </a:r>
            <a:endParaRPr lang="id-ID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301136"/>
            <a:ext cx="125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March 2012</a:t>
            </a:r>
            <a:endParaRPr lang="id-ID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3700046"/>
            <a:ext cx="1619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November 2012</a:t>
            </a:r>
            <a:endParaRPr lang="id-ID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469064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latin typeface="+mj-lt"/>
              </a:rPr>
              <a:t>FGD : PCI SIS REDD+ development</a:t>
            </a:r>
            <a:endParaRPr lang="id-ID" sz="1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2785646"/>
            <a:ext cx="1673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May2013</a:t>
            </a:r>
            <a:endParaRPr lang="id-ID" sz="1600" b="1" dirty="0"/>
          </a:p>
        </p:txBody>
      </p:sp>
      <p:sp>
        <p:nvSpPr>
          <p:cNvPr id="23" name="Oval 22"/>
          <p:cNvSpPr/>
          <p:nvPr/>
        </p:nvSpPr>
        <p:spPr>
          <a:xfrm>
            <a:off x="2747869" y="3369624"/>
            <a:ext cx="676976" cy="67697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524000" y="3276600"/>
            <a:ext cx="179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July 2013</a:t>
            </a:r>
            <a:endParaRPr lang="id-ID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78461" y="3200400"/>
            <a:ext cx="529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Public Consultation and Trial PCI</a:t>
            </a:r>
            <a:endParaRPr lang="en-US" sz="1600" dirty="0"/>
          </a:p>
        </p:txBody>
      </p:sp>
      <p:sp>
        <p:nvSpPr>
          <p:cNvPr id="26" name="Oval 25"/>
          <p:cNvSpPr/>
          <p:nvPr/>
        </p:nvSpPr>
        <p:spPr>
          <a:xfrm>
            <a:off x="5717227" y="1923207"/>
            <a:ext cx="676976" cy="67697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5934821" y="2256056"/>
            <a:ext cx="183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FGD &amp; trial SIS REDD+ at provincial level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1795046"/>
            <a:ext cx="10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May 2014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76274" y="1447800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July 2014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46525" y="1099936"/>
            <a:ext cx="168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FGD &amp; trial SIS REDD+ at provincial </a:t>
            </a:r>
            <a:r>
              <a:rPr lang="en-US" sz="1200" dirty="0" smtClean="0"/>
              <a:t>level 2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272957" y="5998364"/>
            <a:ext cx="403991" cy="4887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223625" y="5867401"/>
            <a:ext cx="3555167" cy="653228"/>
            <a:chOff x="546988" y="4440662"/>
            <a:chExt cx="3555167" cy="1008211"/>
          </a:xfrm>
        </p:grpSpPr>
        <p:sp>
          <p:nvSpPr>
            <p:cNvPr id="33" name="Rectangle 32"/>
            <p:cNvSpPr/>
            <p:nvPr/>
          </p:nvSpPr>
          <p:spPr>
            <a:xfrm>
              <a:off x="546988" y="4585719"/>
              <a:ext cx="3515150" cy="8631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932963" y="4440662"/>
              <a:ext cx="3169192" cy="796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436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 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+mj-lt"/>
                </a:rPr>
                <a:t>COP 16: </a:t>
              </a:r>
              <a:r>
                <a:rPr lang="en-US" sz="1600" dirty="0" smtClean="0">
                  <a:latin typeface="+mj-lt"/>
                </a:rPr>
                <a:t>Cancun </a:t>
              </a:r>
              <a:r>
                <a:rPr lang="en-US" sz="1600" b="0" kern="1200" dirty="0" smtClean="0">
                  <a:latin typeface="+mj-lt"/>
                </a:rPr>
                <a:t>Safeguards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1032138" y="4963523"/>
            <a:ext cx="403991" cy="4887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/>
          <p:cNvSpPr txBox="1"/>
          <p:nvPr/>
        </p:nvSpPr>
        <p:spPr>
          <a:xfrm>
            <a:off x="260519" y="4648200"/>
            <a:ext cx="149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December 2011</a:t>
            </a:r>
            <a:endParaRPr lang="id-ID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33883" y="519758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latin typeface="+mj-lt"/>
              </a:rPr>
              <a:t>COP 17 :Principles for  SIS</a:t>
            </a:r>
            <a:endParaRPr lang="id-ID" sz="1600" dirty="0">
              <a:latin typeface="+mj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31537" y="2338468"/>
            <a:ext cx="626262" cy="59878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TextBox 38"/>
          <p:cNvSpPr txBox="1"/>
          <p:nvPr/>
        </p:nvSpPr>
        <p:spPr>
          <a:xfrm>
            <a:off x="3352800" y="2176046"/>
            <a:ext cx="1848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December 2013</a:t>
            </a:r>
            <a:endParaRPr lang="id-ID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087312" y="2731442"/>
            <a:ext cx="221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+mj-lt"/>
              </a:rPr>
              <a:t>COP 19 : SIS as the basis for </a:t>
            </a:r>
            <a:r>
              <a:rPr lang="en-US" sz="1400" dirty="0" err="1" smtClean="0">
                <a:latin typeface="+mj-lt"/>
              </a:rPr>
              <a:t>resul</a:t>
            </a:r>
            <a:r>
              <a:rPr lang="en-US" sz="1400" dirty="0" smtClean="0">
                <a:latin typeface="+mj-lt"/>
              </a:rPr>
              <a:t> based payment</a:t>
            </a:r>
            <a:endParaRPr lang="id-ID" sz="1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" y="5842572"/>
            <a:ext cx="114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Desember</a:t>
            </a:r>
            <a:endParaRPr lang="en-US" sz="1600" b="1" dirty="0" smtClean="0"/>
          </a:p>
          <a:p>
            <a:r>
              <a:rPr lang="en-US" sz="1600" b="1" dirty="0" smtClean="0"/>
              <a:t> 2010</a:t>
            </a:r>
            <a:endParaRPr lang="id-ID" sz="1600" b="1" dirty="0"/>
          </a:p>
        </p:txBody>
      </p:sp>
      <p:sp>
        <p:nvSpPr>
          <p:cNvPr id="43" name="Oval 42"/>
          <p:cNvSpPr/>
          <p:nvPr/>
        </p:nvSpPr>
        <p:spPr>
          <a:xfrm>
            <a:off x="7784281" y="1621148"/>
            <a:ext cx="676976" cy="67697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TextBox 43"/>
          <p:cNvSpPr txBox="1"/>
          <p:nvPr/>
        </p:nvSpPr>
        <p:spPr>
          <a:xfrm>
            <a:off x="7832387" y="1447800"/>
            <a:ext cx="95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err="1" smtClean="0"/>
              <a:t>Feb</a:t>
            </a:r>
            <a:r>
              <a:rPr lang="en-US" sz="1600" b="1" dirty="0" smtClean="0"/>
              <a:t> 201</a:t>
            </a:r>
            <a:r>
              <a:rPr lang="id-ID" sz="1600" b="1" dirty="0" smtClean="0"/>
              <a:t>5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832387" y="1864154"/>
            <a:ext cx="168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FGD </a:t>
            </a:r>
            <a:r>
              <a:rPr lang="id-ID" sz="1200" dirty="0" smtClean="0"/>
              <a:t>,</a:t>
            </a:r>
            <a:r>
              <a:rPr lang="en-US" sz="1200" dirty="0" smtClean="0"/>
              <a:t>trial </a:t>
            </a:r>
            <a:r>
              <a:rPr lang="en-US" sz="1200" dirty="0"/>
              <a:t>SIS REDD+ </a:t>
            </a:r>
            <a:r>
              <a:rPr lang="id-ID" sz="1200" dirty="0" err="1" smtClean="0"/>
              <a:t>and</a:t>
            </a:r>
            <a:r>
              <a:rPr lang="id-ID" sz="1200" dirty="0" smtClean="0"/>
              <a:t> </a:t>
            </a:r>
            <a:r>
              <a:rPr lang="id-ID" sz="1200" dirty="0" err="1" smtClean="0"/>
              <a:t>develop</a:t>
            </a:r>
            <a:r>
              <a:rPr lang="id-ID" sz="1200" dirty="0" smtClean="0"/>
              <a:t> </a:t>
            </a:r>
            <a:r>
              <a:rPr lang="id-ID" sz="1200" dirty="0" err="1" smtClean="0"/>
              <a:t>web</a:t>
            </a:r>
            <a:r>
              <a:rPr lang="id-ID" sz="1200" dirty="0" smtClean="0"/>
              <a:t> platform </a:t>
            </a:r>
            <a:r>
              <a:rPr lang="id-ID" sz="1200" dirty="0" err="1" smtClean="0"/>
              <a:t>in</a:t>
            </a:r>
            <a:r>
              <a:rPr lang="id-ID" sz="1200" dirty="0" smtClean="0"/>
              <a:t> Kaltim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01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530601" cy="76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Arial" pitchFamily="34" charset="0"/>
              </a:rPr>
              <a:t>Institutional structure &amp; mechanism  SIS-REDD+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8" y="1981200"/>
            <a:ext cx="378846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909" r="2634" b="3725"/>
          <a:stretch/>
        </p:blipFill>
        <p:spPr bwMode="auto">
          <a:xfrm>
            <a:off x="3987801" y="1981200"/>
            <a:ext cx="439419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80945" y="914400"/>
            <a:ext cx="495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  <a:cs typeface="Arial" pitchFamily="34" charset="0"/>
              </a:rPr>
              <a:t>Flow of information within the institutional structure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838200"/>
            <a:ext cx="8429652" cy="7950983"/>
            <a:chOff x="0" y="-1016783"/>
            <a:chExt cx="11125200" cy="79509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2" r="-1" b="24152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1143000" y="-1016783"/>
              <a:ext cx="9982200" cy="79509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990600"/>
            <a:ext cx="8458200" cy="54476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Lessons learned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important </a:t>
            </a:r>
            <a:r>
              <a:rPr lang="en-US" dirty="0" smtClean="0"/>
              <a:t> to use phased </a:t>
            </a:r>
            <a:r>
              <a:rPr lang="en-US" dirty="0"/>
              <a:t>approach in applying </a:t>
            </a:r>
            <a:r>
              <a:rPr lang="en-US" dirty="0" smtClean="0"/>
              <a:t>CSA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to define  what are the objectives / scope (country specific)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Analyzing  the existing </a:t>
            </a:r>
            <a:r>
              <a:rPr lang="en-US" dirty="0"/>
              <a:t>policy instruments, principles and best practices, are invaluable assets for translating safeguards into national </a:t>
            </a:r>
            <a:r>
              <a:rPr lang="en-US" dirty="0" smtClean="0"/>
              <a:t>context – effective and efficient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importance of iterative process, in identifying </a:t>
            </a:r>
            <a:r>
              <a:rPr lang="en-US" dirty="0"/>
              <a:t>REDD+ safeguards key elements  through assessment of the strength and weaknesses of each of all existing safeguards related </a:t>
            </a:r>
            <a:r>
              <a:rPr lang="en-US" dirty="0" smtClean="0"/>
              <a:t>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Throughout </a:t>
            </a:r>
            <a:r>
              <a:rPr lang="en-US" dirty="0">
                <a:ea typeface="Calibri" pitchFamily="34" charset="0"/>
                <a:cs typeface="Calibri" pitchFamily="34" charset="0"/>
              </a:rPr>
              <a:t>the process,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multi-stakeholder </a:t>
            </a:r>
            <a:r>
              <a:rPr lang="en-US" dirty="0">
                <a:ea typeface="Calibri" pitchFamily="34" charset="0"/>
                <a:cs typeface="Calibri" pitchFamily="34" charset="0"/>
              </a:rPr>
              <a:t>participation </a:t>
            </a:r>
            <a:r>
              <a:rPr lang="en-US" dirty="0"/>
              <a:t>(central government, local government, academia, </a:t>
            </a:r>
            <a:r>
              <a:rPr lang="en-US" dirty="0" smtClean="0"/>
              <a:t>NGOs)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essential; need to from the beginning of the process</a:t>
            </a:r>
            <a:endParaRPr lang="en-US" dirty="0"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Opportunities  </a:t>
            </a:r>
            <a:r>
              <a:rPr lang="en-US" b="1" dirty="0"/>
              <a:t>:</a:t>
            </a:r>
          </a:p>
          <a:p>
            <a:pPr marL="285750" indent="-285750">
              <a:buSzPct val="150000"/>
              <a:buFont typeface="Wingdings" pitchFamily="2" charset="2"/>
              <a:buChar char="§"/>
            </a:pPr>
            <a:r>
              <a:rPr lang="en-US" dirty="0" smtClean="0"/>
              <a:t>SIS-REDD</a:t>
            </a:r>
            <a:r>
              <a:rPr lang="en-US" dirty="0" smtClean="0"/>
              <a:t>+ : beyond providing information; SIS will be a useful tool to enable REDD+ as a vehicle  towards improvement of forest governance</a:t>
            </a:r>
          </a:p>
          <a:p>
            <a:pPr marL="285750" indent="-285750">
              <a:buSzPct val="150000"/>
              <a:buFont typeface="Wingdings" pitchFamily="2" charset="2"/>
              <a:buChar char="§"/>
            </a:pPr>
            <a:r>
              <a:rPr lang="en-US" dirty="0" smtClean="0"/>
              <a:t>SIS-REDD</a:t>
            </a:r>
            <a:r>
              <a:rPr lang="en-US" dirty="0"/>
              <a:t>+ :  </a:t>
            </a:r>
            <a:r>
              <a:rPr lang="en-US" dirty="0" smtClean="0"/>
              <a:t>could bridge </a:t>
            </a:r>
            <a:r>
              <a:rPr lang="en-US" dirty="0"/>
              <a:t>safeguards interest at the int’l level with local/national level by internalizing global guidance in existing systems and mechanisms in  Indonesia</a:t>
            </a:r>
            <a:endParaRPr lang="id-ID" dirty="0">
              <a:solidFill>
                <a:srgbClr val="C00000"/>
              </a:solidFill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r>
              <a:rPr lang="en-US" dirty="0" smtClean="0"/>
              <a:t>SIS-REDD+ : provides opportunity for alignment between country safeguards approach/framework with safeguards framework developed by global </a:t>
            </a:r>
            <a:r>
              <a:rPr lang="en-US" dirty="0"/>
              <a:t>institution and donors </a:t>
            </a:r>
            <a:r>
              <a:rPr lang="en-US" dirty="0" smtClean="0"/>
              <a:t> -- build synergy </a:t>
            </a:r>
            <a:r>
              <a:rPr lang="en-US" dirty="0" smtClean="0"/>
              <a:t>for REDD</a:t>
            </a:r>
            <a:r>
              <a:rPr lang="en-US" dirty="0" smtClean="0"/>
              <a:t>+  </a:t>
            </a:r>
            <a:r>
              <a:rPr lang="en-US" dirty="0" smtClean="0"/>
              <a:t>implementation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178583"/>
            <a:ext cx="8001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 smtClean="0"/>
              <a:t>Lessons learned and opportunities :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41531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Results compared to expectations :</a:t>
            </a:r>
            <a:endParaRPr lang="id-ID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1126426"/>
              </p:ext>
            </p:extLst>
          </p:nvPr>
        </p:nvGraphicFramePr>
        <p:xfrm>
          <a:off x="914400" y="1295400"/>
          <a:ext cx="73914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6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2005</TotalTime>
  <Words>1023</Words>
  <Application>Microsoft Office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Development of  Safeguards Information System (SIS)  for REDD+ :  Indonesia’s experience </vt:lpstr>
      <vt:lpstr>The process of designing the SIS</vt:lpstr>
      <vt:lpstr>Institutional structure and information flow in SIS-REDD+    </vt:lpstr>
      <vt:lpstr>PowerPoint Presentation</vt:lpstr>
      <vt:lpstr>Safeguard  PCI  Asessment Tools </vt:lpstr>
      <vt:lpstr>PowerPoint Presentation</vt:lpstr>
      <vt:lpstr>Institutional structure &amp; mechanism  SIS-REDD+</vt:lpstr>
      <vt:lpstr>PowerPoint Presentation</vt:lpstr>
      <vt:lpstr>Results compared to expectations :</vt:lpstr>
      <vt:lpstr>Initial investment for national SIS-REDD+ development and subnational trial in 2 Provinces in  Indonesia  2011-2014  (approx., in USD)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PEMANFAATAN JASA LINGKUNGAN  PENYERAPAN/PENYIMPAN KARBON</dc:title>
  <dc:creator>ASUS</dc:creator>
  <cp:lastModifiedBy>ASUS</cp:lastModifiedBy>
  <cp:revision>115</cp:revision>
  <dcterms:created xsi:type="dcterms:W3CDTF">2015-04-09T03:03:22Z</dcterms:created>
  <dcterms:modified xsi:type="dcterms:W3CDTF">2015-12-06T14:38:20Z</dcterms:modified>
</cp:coreProperties>
</file>